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81" r:id="rId14"/>
    <p:sldId id="270" r:id="rId15"/>
    <p:sldId id="268" r:id="rId16"/>
    <p:sldId id="271" r:id="rId17"/>
    <p:sldId id="282" r:id="rId18"/>
    <p:sldId id="272" r:id="rId19"/>
    <p:sldId id="274" r:id="rId20"/>
    <p:sldId id="276" r:id="rId21"/>
    <p:sldId id="259" r:id="rId22"/>
    <p:sldId id="278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66D4"/>
    <a:srgbClr val="632B8D"/>
    <a:srgbClr val="BBC71B"/>
    <a:srgbClr val="FF1111"/>
    <a:srgbClr val="DA00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5C9462-3FEF-4C32-9F77-AA736D92DAE5}" type="doc">
      <dgm:prSet loTypeId="urn:microsoft.com/office/officeart/2005/8/layout/chevron1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B235E65-8F20-41EE-9B8B-61803DE88E8E}" type="pres">
      <dgm:prSet presAssocID="{9C5C9462-3FEF-4C32-9F77-AA736D92DAE5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45095F78-8CA6-4C6A-81D6-8225A62A4A5E}" type="presOf" srcId="{9C5C9462-3FEF-4C32-9F77-AA736D92DAE5}" destId="{9B235E65-8F20-41EE-9B8B-61803DE88E8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F475C6-B81C-4EBA-A02E-778312A1D429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D37054-D419-4147-AEA4-3D9924BDB464}">
      <dgm:prSet phldrT="[Text]" custT="1"/>
      <dgm:spPr/>
      <dgm:t>
        <a:bodyPr/>
        <a:lstStyle/>
        <a:p>
          <a:r>
            <a:rPr lang="en-US" sz="2400" b="1" dirty="0"/>
            <a:t>APP</a:t>
          </a:r>
        </a:p>
      </dgm:t>
    </dgm:pt>
    <dgm:pt modelId="{AF9F7A5B-D32E-4EE3-A4FD-7A7D7F2DAF79}" cxnId="{3E2D645B-1605-402F-B64E-A8669539FEB6}" type="parTrans">
      <dgm:prSet/>
      <dgm:spPr/>
      <dgm:t>
        <a:bodyPr/>
        <a:lstStyle/>
        <a:p>
          <a:endParaRPr lang="en-US"/>
        </a:p>
      </dgm:t>
    </dgm:pt>
    <dgm:pt modelId="{EC49B61F-9786-43AA-A50C-48F9DC7A8F0A}" cxnId="{3E2D645B-1605-402F-B64E-A8669539FEB6}" type="sibTrans">
      <dgm:prSet/>
      <dgm:spPr/>
      <dgm:t>
        <a:bodyPr/>
        <a:lstStyle/>
        <a:p>
          <a:endParaRPr lang="en-US"/>
        </a:p>
      </dgm:t>
    </dgm:pt>
    <dgm:pt modelId="{02AF038E-B964-4DB2-AA39-4C44F99FEE4C}">
      <dgm:prSet phldrT="[Text]" custT="1"/>
      <dgm:spPr/>
      <dgm:t>
        <a:bodyPr/>
        <a:lstStyle/>
        <a:p>
          <a:r>
            <a:rPr lang="en-US" sz="2400" b="1" dirty="0"/>
            <a:t>DECODER</a:t>
          </a:r>
          <a:endParaRPr lang="en-US" sz="2500" b="1" dirty="0"/>
        </a:p>
      </dgm:t>
    </dgm:pt>
    <dgm:pt modelId="{F2AE26A5-0039-49F3-9D47-58A9E52951EC}" cxnId="{B4CE9A13-E4E3-4432-9BF3-FA5AE8DA8E50}" type="parTrans">
      <dgm:prSet/>
      <dgm:spPr/>
      <dgm:t>
        <a:bodyPr/>
        <a:lstStyle/>
        <a:p>
          <a:endParaRPr lang="en-US"/>
        </a:p>
      </dgm:t>
    </dgm:pt>
    <dgm:pt modelId="{B9FFE533-FEEC-4F71-9BA5-9313BA955B4B}" cxnId="{B4CE9A13-E4E3-4432-9BF3-FA5AE8DA8E50}" type="sibTrans">
      <dgm:prSet/>
      <dgm:spPr/>
      <dgm:t>
        <a:bodyPr/>
        <a:lstStyle/>
        <a:p>
          <a:endParaRPr lang="en-US"/>
        </a:p>
      </dgm:t>
    </dgm:pt>
    <dgm:pt modelId="{2FBDA1D2-B4FA-4E86-8741-78E26383CDDA}">
      <dgm:prSet phldrT="[Text]" custT="1"/>
      <dgm:spPr/>
      <dgm:t>
        <a:bodyPr/>
        <a:lstStyle/>
        <a:p>
          <a:r>
            <a:rPr lang="en-US" sz="2400" b="1" dirty="0"/>
            <a:t>OUTPUT</a:t>
          </a:r>
          <a:r>
            <a:rPr lang="en-US" sz="2500" dirty="0"/>
            <a:t> </a:t>
          </a:r>
          <a:r>
            <a:rPr lang="en-US" sz="2400" b="1" dirty="0"/>
            <a:t>LEDS</a:t>
          </a:r>
          <a:endParaRPr lang="en-US" sz="2500" b="1" dirty="0"/>
        </a:p>
      </dgm:t>
    </dgm:pt>
    <dgm:pt modelId="{BBEA323C-6485-4047-B86C-B2F0BA082113}" cxnId="{DF88B168-E624-478E-97FC-3D4B8094E155}" type="parTrans">
      <dgm:prSet/>
      <dgm:spPr/>
      <dgm:t>
        <a:bodyPr/>
        <a:lstStyle/>
        <a:p>
          <a:endParaRPr lang="en-US"/>
        </a:p>
      </dgm:t>
    </dgm:pt>
    <dgm:pt modelId="{57CC52EA-B5D6-4726-9B75-9B9C7E732DD9}" cxnId="{DF88B168-E624-478E-97FC-3D4B8094E155}" type="sibTrans">
      <dgm:prSet/>
      <dgm:spPr/>
      <dgm:t>
        <a:bodyPr/>
        <a:lstStyle/>
        <a:p>
          <a:endParaRPr lang="en-US"/>
        </a:p>
      </dgm:t>
    </dgm:pt>
    <dgm:pt modelId="{03B9FFBC-7F56-45B8-9C90-345F00FBD31A}">
      <dgm:prSet phldrT="[Text]" custT="1"/>
      <dgm:spPr/>
      <dgm:t>
        <a:bodyPr/>
        <a:lstStyle/>
        <a:p>
          <a:r>
            <a:rPr lang="en-US" sz="2400" b="1" dirty="0"/>
            <a:t>ENCODER</a:t>
          </a:r>
          <a:endParaRPr lang="en-US" sz="2500" b="1" dirty="0"/>
        </a:p>
      </dgm:t>
    </dgm:pt>
    <dgm:pt modelId="{F7BA69D3-E138-4E07-B387-5F72B4DF7BAA}" cxnId="{D0EB5305-8329-4756-BF16-FF1D06D128F0}" type="sibTrans">
      <dgm:prSet/>
      <dgm:spPr/>
      <dgm:t>
        <a:bodyPr/>
        <a:lstStyle/>
        <a:p>
          <a:endParaRPr lang="en-US"/>
        </a:p>
      </dgm:t>
    </dgm:pt>
    <dgm:pt modelId="{E0939028-9066-4FFA-8936-FBFA1FD6711D}" cxnId="{D0EB5305-8329-4756-BF16-FF1D06D128F0}" type="parTrans">
      <dgm:prSet/>
      <dgm:spPr/>
      <dgm:t>
        <a:bodyPr/>
        <a:lstStyle/>
        <a:p>
          <a:endParaRPr lang="en-US"/>
        </a:p>
      </dgm:t>
    </dgm:pt>
    <dgm:pt modelId="{D5A57D4E-A492-4198-B711-ADDF194B66FC}">
      <dgm:prSet phldrT="[Text]" custT="1"/>
      <dgm:spPr/>
      <dgm:t>
        <a:bodyPr/>
        <a:lstStyle/>
        <a:p>
          <a:r>
            <a:rPr lang="en-US" sz="2400" b="1" dirty="0"/>
            <a:t>MICRO</a:t>
          </a:r>
          <a:r>
            <a:rPr lang="en-US" sz="2000" b="1" dirty="0"/>
            <a:t> </a:t>
          </a:r>
          <a:r>
            <a:rPr lang="en-US" sz="2400" b="1" dirty="0"/>
            <a:t>CONTROLLER</a:t>
          </a:r>
          <a:endParaRPr lang="en-US" sz="2000" b="1" dirty="0"/>
        </a:p>
      </dgm:t>
    </dgm:pt>
    <dgm:pt modelId="{794FD689-D896-44E8-8019-32C3C7F9350B}" cxnId="{A2D64522-49FE-4AD3-B2EB-CEB13592FA2A}" type="sibTrans">
      <dgm:prSet/>
      <dgm:spPr/>
      <dgm:t>
        <a:bodyPr/>
        <a:lstStyle/>
        <a:p>
          <a:endParaRPr lang="en-US"/>
        </a:p>
      </dgm:t>
    </dgm:pt>
    <dgm:pt modelId="{9E6876AB-30B9-4180-B028-2D1EF28DFE3E}" cxnId="{A2D64522-49FE-4AD3-B2EB-CEB13592FA2A}" type="parTrans">
      <dgm:prSet/>
      <dgm:spPr/>
      <dgm:t>
        <a:bodyPr/>
        <a:lstStyle/>
        <a:p>
          <a:endParaRPr lang="en-US"/>
        </a:p>
      </dgm:t>
    </dgm:pt>
    <dgm:pt modelId="{FB5D75E8-8239-4861-94B6-B9E723D1A103}" type="pres">
      <dgm:prSet presAssocID="{DEF475C6-B81C-4EBA-A02E-778312A1D429}" presName="rootnode" presStyleCnt="0">
        <dgm:presLayoutVars>
          <dgm:chMax/>
          <dgm:chPref/>
          <dgm:dir/>
          <dgm:animLvl val="lvl"/>
        </dgm:presLayoutVars>
      </dgm:prSet>
      <dgm:spPr/>
    </dgm:pt>
    <dgm:pt modelId="{B4A8F854-533B-4E78-8237-D666C8BA4404}" type="pres">
      <dgm:prSet presAssocID="{C7D37054-D419-4147-AEA4-3D9924BDB464}" presName="composite" presStyleCnt="0"/>
      <dgm:spPr/>
    </dgm:pt>
    <dgm:pt modelId="{913E938B-F7BE-45B6-B1E2-DC5987D3F373}" type="pres">
      <dgm:prSet presAssocID="{C7D37054-D419-4147-AEA4-3D9924BDB464}" presName="bentUpArrow1" presStyleLbl="alignImgPlace1" presStyleIdx="0" presStyleCnt="4" custLinFactNeighborX="-14940" custLinFactNeighborY="3402"/>
      <dgm:spPr/>
    </dgm:pt>
    <dgm:pt modelId="{C9D6C33E-CB87-4594-B2E3-901F208373C5}" type="pres">
      <dgm:prSet presAssocID="{C7D37054-D419-4147-AEA4-3D9924BDB464}" presName="ParentText" presStyleLbl="node1" presStyleIdx="0" presStyleCnt="5" custScaleX="130733" custLinFactNeighborX="-2333">
        <dgm:presLayoutVars>
          <dgm:chMax val="1"/>
          <dgm:chPref val="1"/>
          <dgm:bulletEnabled val="1"/>
        </dgm:presLayoutVars>
      </dgm:prSet>
      <dgm:spPr/>
    </dgm:pt>
    <dgm:pt modelId="{93474E3F-9F5E-4074-BAEE-733094303927}" type="pres">
      <dgm:prSet presAssocID="{C7D37054-D419-4147-AEA4-3D9924BDB464}" presName="ChildText" presStyleLbl="revTx" presStyleIdx="0" presStyleCnt="4" custFlipHor="1" custScaleX="85003" custLinFactX="277402" custLinFactNeighborX="300000" custLinFactNeighborY="-7711">
        <dgm:presLayoutVars>
          <dgm:chMax val="0"/>
          <dgm:chPref val="0"/>
          <dgm:bulletEnabled val="1"/>
        </dgm:presLayoutVars>
      </dgm:prSet>
      <dgm:spPr/>
    </dgm:pt>
    <dgm:pt modelId="{8B74B73D-3B52-4EDC-9D6A-914BE2B75639}" type="pres">
      <dgm:prSet presAssocID="{EC49B61F-9786-43AA-A50C-48F9DC7A8F0A}" presName="sibTrans" presStyleCnt="0"/>
      <dgm:spPr/>
    </dgm:pt>
    <dgm:pt modelId="{AA8EF3AA-7A00-447C-8424-196C7396B8DC}" type="pres">
      <dgm:prSet presAssocID="{D5A57D4E-A492-4198-B711-ADDF194B66FC}" presName="composite" presStyleCnt="0"/>
      <dgm:spPr/>
    </dgm:pt>
    <dgm:pt modelId="{E90D7096-44F5-41B7-A60F-7A8875C89D87}" type="pres">
      <dgm:prSet presAssocID="{D5A57D4E-A492-4198-B711-ADDF194B66FC}" presName="bentUpArrow1" presStyleLbl="alignImgPlace1" presStyleIdx="1" presStyleCnt="4" custLinFactNeighborX="-23904" custLinFactNeighborY="18709"/>
      <dgm:spPr/>
    </dgm:pt>
    <dgm:pt modelId="{C973DA8E-BCE7-4B16-9164-63B4EAABF567}" type="pres">
      <dgm:prSet presAssocID="{D5A57D4E-A492-4198-B711-ADDF194B66FC}" presName="ParentText" presStyleLbl="node1" presStyleIdx="1" presStyleCnt="5" custScaleX="139645" custScaleY="111032">
        <dgm:presLayoutVars>
          <dgm:chMax val="1"/>
          <dgm:chPref val="1"/>
          <dgm:bulletEnabled val="1"/>
        </dgm:presLayoutVars>
      </dgm:prSet>
      <dgm:spPr/>
    </dgm:pt>
    <dgm:pt modelId="{7FC64E57-839E-474F-97F5-03F0BAFB6C09}" type="pres">
      <dgm:prSet presAssocID="{D5A57D4E-A492-4198-B711-ADDF194B66FC}" presName="ChildText" presStyleLbl="revTx" presStyleIdx="1" presStyleCnt="4" custScaleX="25978" custScaleY="10312" custLinFactX="100000" custLinFactY="-21466" custLinFactNeighborX="177452" custLinFactNeighborY="-100000">
        <dgm:presLayoutVars>
          <dgm:chMax val="0"/>
          <dgm:chPref val="0"/>
          <dgm:bulletEnabled val="1"/>
        </dgm:presLayoutVars>
      </dgm:prSet>
      <dgm:spPr/>
    </dgm:pt>
    <dgm:pt modelId="{B3537E7A-A70A-45DB-B6A7-5DAD100B595E}" type="pres">
      <dgm:prSet presAssocID="{794FD689-D896-44E8-8019-32C3C7F9350B}" presName="sibTrans" presStyleCnt="0"/>
      <dgm:spPr/>
    </dgm:pt>
    <dgm:pt modelId="{513FDA38-B1D3-40BF-8E76-ACDDE77067B2}" type="pres">
      <dgm:prSet presAssocID="{03B9FFBC-7F56-45B8-9C90-345F00FBD31A}" presName="composite" presStyleCnt="0"/>
      <dgm:spPr/>
    </dgm:pt>
    <dgm:pt modelId="{B6EB7CA0-CF2C-48B0-8B56-98C6C4ABA444}" type="pres">
      <dgm:prSet presAssocID="{03B9FFBC-7F56-45B8-9C90-345F00FBD31A}" presName="bentUpArrow1" presStyleLbl="alignImgPlace1" presStyleIdx="2" presStyleCnt="4" custLinFactNeighborX="-32868" custLinFactNeighborY="8504"/>
      <dgm:spPr/>
    </dgm:pt>
    <dgm:pt modelId="{587CDBD8-81A0-4528-A452-49DB9F6FD38D}" type="pres">
      <dgm:prSet presAssocID="{03B9FFBC-7F56-45B8-9C90-345F00FBD31A}" presName="ParentText" presStyleLbl="node1" presStyleIdx="2" presStyleCnt="5" custScaleX="149323">
        <dgm:presLayoutVars>
          <dgm:chMax val="1"/>
          <dgm:chPref val="1"/>
          <dgm:bulletEnabled val="1"/>
        </dgm:presLayoutVars>
      </dgm:prSet>
      <dgm:spPr/>
    </dgm:pt>
    <dgm:pt modelId="{7F24EAD1-9798-480C-88C2-62E9FAF7B71F}" type="pres">
      <dgm:prSet presAssocID="{03B9FFBC-7F56-45B8-9C90-345F00FBD31A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6720519-3C92-4C77-9C41-DCC854760AD8}" type="pres">
      <dgm:prSet presAssocID="{F7BA69D3-E138-4E07-B387-5F72B4DF7BAA}" presName="sibTrans" presStyleCnt="0"/>
      <dgm:spPr/>
    </dgm:pt>
    <dgm:pt modelId="{74B0B523-E8CC-4CD2-A689-C83BD2B51158}" type="pres">
      <dgm:prSet presAssocID="{02AF038E-B964-4DB2-AA39-4C44F99FEE4C}" presName="composite" presStyleCnt="0"/>
      <dgm:spPr/>
    </dgm:pt>
    <dgm:pt modelId="{78E5CC68-A297-4B5B-8933-586EB57B5611}" type="pres">
      <dgm:prSet presAssocID="{02AF038E-B964-4DB2-AA39-4C44F99FEE4C}" presName="bentUpArrow1" presStyleLbl="alignImgPlace1" presStyleIdx="3" presStyleCnt="4" custLinFactNeighborX="-23904" custLinFactNeighborY="8504"/>
      <dgm:spPr/>
    </dgm:pt>
    <dgm:pt modelId="{FE5F97B7-1BDA-4F28-B9B8-5C2F0DDD272C}" type="pres">
      <dgm:prSet presAssocID="{02AF038E-B964-4DB2-AA39-4C44F99FEE4C}" presName="ParentText" presStyleLbl="node1" presStyleIdx="3" presStyleCnt="5" custScaleX="138803">
        <dgm:presLayoutVars>
          <dgm:chMax val="1"/>
          <dgm:chPref val="1"/>
          <dgm:bulletEnabled val="1"/>
        </dgm:presLayoutVars>
      </dgm:prSet>
      <dgm:spPr/>
    </dgm:pt>
    <dgm:pt modelId="{C3562FF6-243F-4E3C-A78D-F764CAE733BD}" type="pres">
      <dgm:prSet presAssocID="{02AF038E-B964-4DB2-AA39-4C44F99FEE4C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F30B61C-15A7-4C1D-9433-BBDA4EBA30BC}" type="pres">
      <dgm:prSet presAssocID="{B9FFE533-FEEC-4F71-9BA5-9313BA955B4B}" presName="sibTrans" presStyleCnt="0"/>
      <dgm:spPr/>
    </dgm:pt>
    <dgm:pt modelId="{39C6B20E-7300-4262-A9A5-7282F69703A3}" type="pres">
      <dgm:prSet presAssocID="{2FBDA1D2-B4FA-4E86-8741-78E26383CDDA}" presName="composite" presStyleCnt="0"/>
      <dgm:spPr/>
    </dgm:pt>
    <dgm:pt modelId="{F5366F42-44B5-438E-9F86-CCF369B02B0F}" type="pres">
      <dgm:prSet presAssocID="{2FBDA1D2-B4FA-4E86-8741-78E26383CDDA}" presName="ParentText" presStyleLbl="node1" presStyleIdx="4" presStyleCnt="5" custScaleX="136973">
        <dgm:presLayoutVars>
          <dgm:chMax val="1"/>
          <dgm:chPref val="1"/>
          <dgm:bulletEnabled val="1"/>
        </dgm:presLayoutVars>
      </dgm:prSet>
      <dgm:spPr/>
    </dgm:pt>
  </dgm:ptLst>
  <dgm:cxnLst>
    <dgm:cxn modelId="{CE57DC00-E9F5-4889-9BFE-3E5E19D9231D}" type="presOf" srcId="{D5A57D4E-A492-4198-B711-ADDF194B66FC}" destId="{C973DA8E-BCE7-4B16-9164-63B4EAABF567}" srcOrd="0" destOrd="0" presId="urn:microsoft.com/office/officeart/2005/8/layout/StepDownProcess"/>
    <dgm:cxn modelId="{D0EB5305-8329-4756-BF16-FF1D06D128F0}" srcId="{DEF475C6-B81C-4EBA-A02E-778312A1D429}" destId="{03B9FFBC-7F56-45B8-9C90-345F00FBD31A}" srcOrd="2" destOrd="0" parTransId="{E0939028-9066-4FFA-8936-FBFA1FD6711D}" sibTransId="{F7BA69D3-E138-4E07-B387-5F72B4DF7BAA}"/>
    <dgm:cxn modelId="{B4CE9A13-E4E3-4432-9BF3-FA5AE8DA8E50}" srcId="{DEF475C6-B81C-4EBA-A02E-778312A1D429}" destId="{02AF038E-B964-4DB2-AA39-4C44F99FEE4C}" srcOrd="3" destOrd="0" parTransId="{F2AE26A5-0039-49F3-9D47-58A9E52951EC}" sibTransId="{B9FFE533-FEEC-4F71-9BA5-9313BA955B4B}"/>
    <dgm:cxn modelId="{A2D64522-49FE-4AD3-B2EB-CEB13592FA2A}" srcId="{DEF475C6-B81C-4EBA-A02E-778312A1D429}" destId="{D5A57D4E-A492-4198-B711-ADDF194B66FC}" srcOrd="1" destOrd="0" parTransId="{9E6876AB-30B9-4180-B028-2D1EF28DFE3E}" sibTransId="{794FD689-D896-44E8-8019-32C3C7F9350B}"/>
    <dgm:cxn modelId="{3E2D645B-1605-402F-B64E-A8669539FEB6}" srcId="{DEF475C6-B81C-4EBA-A02E-778312A1D429}" destId="{C7D37054-D419-4147-AEA4-3D9924BDB464}" srcOrd="0" destOrd="0" parTransId="{AF9F7A5B-D32E-4EE3-A4FD-7A7D7F2DAF79}" sibTransId="{EC49B61F-9786-43AA-A50C-48F9DC7A8F0A}"/>
    <dgm:cxn modelId="{7F24E343-6443-4B8A-B9EA-6C00330130B9}" type="presOf" srcId="{DEF475C6-B81C-4EBA-A02E-778312A1D429}" destId="{FB5D75E8-8239-4861-94B6-B9E723D1A103}" srcOrd="0" destOrd="0" presId="urn:microsoft.com/office/officeart/2005/8/layout/StepDownProcess"/>
    <dgm:cxn modelId="{DF88B168-E624-478E-97FC-3D4B8094E155}" srcId="{DEF475C6-B81C-4EBA-A02E-778312A1D429}" destId="{2FBDA1D2-B4FA-4E86-8741-78E26383CDDA}" srcOrd="4" destOrd="0" parTransId="{BBEA323C-6485-4047-B86C-B2F0BA082113}" sibTransId="{57CC52EA-B5D6-4726-9B75-9B9C7E732DD9}"/>
    <dgm:cxn modelId="{41105C5A-D5FC-47A3-9154-8087582931CD}" type="presOf" srcId="{02AF038E-B964-4DB2-AA39-4C44F99FEE4C}" destId="{FE5F97B7-1BDA-4F28-B9B8-5C2F0DDD272C}" srcOrd="0" destOrd="0" presId="urn:microsoft.com/office/officeart/2005/8/layout/StepDownProcess"/>
    <dgm:cxn modelId="{A8BDDFB2-5382-4260-92EF-2310D02C135D}" type="presOf" srcId="{03B9FFBC-7F56-45B8-9C90-345F00FBD31A}" destId="{587CDBD8-81A0-4528-A452-49DB9F6FD38D}" srcOrd="0" destOrd="0" presId="urn:microsoft.com/office/officeart/2005/8/layout/StepDownProcess"/>
    <dgm:cxn modelId="{DB7E98B6-6BC7-40DF-B83F-A27E36DE45E3}" type="presOf" srcId="{2FBDA1D2-B4FA-4E86-8741-78E26383CDDA}" destId="{F5366F42-44B5-438E-9F86-CCF369B02B0F}" srcOrd="0" destOrd="0" presId="urn:microsoft.com/office/officeart/2005/8/layout/StepDownProcess"/>
    <dgm:cxn modelId="{0F6EE6C2-D6EC-4B9B-9F23-0442EC73D405}" type="presOf" srcId="{C7D37054-D419-4147-AEA4-3D9924BDB464}" destId="{C9D6C33E-CB87-4594-B2E3-901F208373C5}" srcOrd="0" destOrd="0" presId="urn:microsoft.com/office/officeart/2005/8/layout/StepDownProcess"/>
    <dgm:cxn modelId="{86C16343-C7AD-4BE0-AB2E-64065C533E27}" type="presParOf" srcId="{FB5D75E8-8239-4861-94B6-B9E723D1A103}" destId="{B4A8F854-533B-4E78-8237-D666C8BA4404}" srcOrd="0" destOrd="0" presId="urn:microsoft.com/office/officeart/2005/8/layout/StepDownProcess"/>
    <dgm:cxn modelId="{D297A4E4-6B9D-4863-88F4-180B2DE0EF14}" type="presParOf" srcId="{B4A8F854-533B-4E78-8237-D666C8BA4404}" destId="{913E938B-F7BE-45B6-B1E2-DC5987D3F373}" srcOrd="0" destOrd="0" presId="urn:microsoft.com/office/officeart/2005/8/layout/StepDownProcess"/>
    <dgm:cxn modelId="{BDABD430-7181-4559-9E7D-7CDBE66E242A}" type="presParOf" srcId="{B4A8F854-533B-4E78-8237-D666C8BA4404}" destId="{C9D6C33E-CB87-4594-B2E3-901F208373C5}" srcOrd="1" destOrd="0" presId="urn:microsoft.com/office/officeart/2005/8/layout/StepDownProcess"/>
    <dgm:cxn modelId="{3B2762D2-64C1-417A-A894-165D77D3D3D1}" type="presParOf" srcId="{B4A8F854-533B-4E78-8237-D666C8BA4404}" destId="{93474E3F-9F5E-4074-BAEE-733094303927}" srcOrd="2" destOrd="0" presId="urn:microsoft.com/office/officeart/2005/8/layout/StepDownProcess"/>
    <dgm:cxn modelId="{2715A910-53D7-4412-8BE5-390A588B13EE}" type="presParOf" srcId="{FB5D75E8-8239-4861-94B6-B9E723D1A103}" destId="{8B74B73D-3B52-4EDC-9D6A-914BE2B75639}" srcOrd="1" destOrd="0" presId="urn:microsoft.com/office/officeart/2005/8/layout/StepDownProcess"/>
    <dgm:cxn modelId="{FB7EC284-A569-4733-A4FB-449B48BD5B57}" type="presParOf" srcId="{FB5D75E8-8239-4861-94B6-B9E723D1A103}" destId="{AA8EF3AA-7A00-447C-8424-196C7396B8DC}" srcOrd="2" destOrd="0" presId="urn:microsoft.com/office/officeart/2005/8/layout/StepDownProcess"/>
    <dgm:cxn modelId="{2E7FC541-0A7B-497C-AB33-E35F2A1A8AD1}" type="presParOf" srcId="{AA8EF3AA-7A00-447C-8424-196C7396B8DC}" destId="{E90D7096-44F5-41B7-A60F-7A8875C89D87}" srcOrd="0" destOrd="0" presId="urn:microsoft.com/office/officeart/2005/8/layout/StepDownProcess"/>
    <dgm:cxn modelId="{A07C3925-0C0D-4888-97F9-CD2383E892BA}" type="presParOf" srcId="{AA8EF3AA-7A00-447C-8424-196C7396B8DC}" destId="{C973DA8E-BCE7-4B16-9164-63B4EAABF567}" srcOrd="1" destOrd="0" presId="urn:microsoft.com/office/officeart/2005/8/layout/StepDownProcess"/>
    <dgm:cxn modelId="{2A24EBB7-E443-4CA1-AA45-C28738A30A61}" type="presParOf" srcId="{AA8EF3AA-7A00-447C-8424-196C7396B8DC}" destId="{7FC64E57-839E-474F-97F5-03F0BAFB6C09}" srcOrd="2" destOrd="0" presId="urn:microsoft.com/office/officeart/2005/8/layout/StepDownProcess"/>
    <dgm:cxn modelId="{7333B9F9-72C9-4E19-B486-756644CC89D1}" type="presParOf" srcId="{FB5D75E8-8239-4861-94B6-B9E723D1A103}" destId="{B3537E7A-A70A-45DB-B6A7-5DAD100B595E}" srcOrd="3" destOrd="0" presId="urn:microsoft.com/office/officeart/2005/8/layout/StepDownProcess"/>
    <dgm:cxn modelId="{F35FDE22-BF1D-493D-BCE0-36447A49B317}" type="presParOf" srcId="{FB5D75E8-8239-4861-94B6-B9E723D1A103}" destId="{513FDA38-B1D3-40BF-8E76-ACDDE77067B2}" srcOrd="4" destOrd="0" presId="urn:microsoft.com/office/officeart/2005/8/layout/StepDownProcess"/>
    <dgm:cxn modelId="{1CB47AD3-21C5-4526-9E76-080C3AFE79AB}" type="presParOf" srcId="{513FDA38-B1D3-40BF-8E76-ACDDE77067B2}" destId="{B6EB7CA0-CF2C-48B0-8B56-98C6C4ABA444}" srcOrd="0" destOrd="0" presId="urn:microsoft.com/office/officeart/2005/8/layout/StepDownProcess"/>
    <dgm:cxn modelId="{4E377C39-58B8-4F2A-BA32-0C4E934EE95D}" type="presParOf" srcId="{513FDA38-B1D3-40BF-8E76-ACDDE77067B2}" destId="{587CDBD8-81A0-4528-A452-49DB9F6FD38D}" srcOrd="1" destOrd="0" presId="urn:microsoft.com/office/officeart/2005/8/layout/StepDownProcess"/>
    <dgm:cxn modelId="{59A5F132-6491-47B5-B8EA-C8498AF5DC62}" type="presParOf" srcId="{513FDA38-B1D3-40BF-8E76-ACDDE77067B2}" destId="{7F24EAD1-9798-480C-88C2-62E9FAF7B71F}" srcOrd="2" destOrd="0" presId="urn:microsoft.com/office/officeart/2005/8/layout/StepDownProcess"/>
    <dgm:cxn modelId="{23198D16-C458-4438-9520-C24DBA91558D}" type="presParOf" srcId="{FB5D75E8-8239-4861-94B6-B9E723D1A103}" destId="{76720519-3C92-4C77-9C41-DCC854760AD8}" srcOrd="5" destOrd="0" presId="urn:microsoft.com/office/officeart/2005/8/layout/StepDownProcess"/>
    <dgm:cxn modelId="{4E61A0F6-B90A-4986-97CA-6B836676270B}" type="presParOf" srcId="{FB5D75E8-8239-4861-94B6-B9E723D1A103}" destId="{74B0B523-E8CC-4CD2-A689-C83BD2B51158}" srcOrd="6" destOrd="0" presId="urn:microsoft.com/office/officeart/2005/8/layout/StepDownProcess"/>
    <dgm:cxn modelId="{B18D45AD-FA0F-44B1-9355-47016ADED630}" type="presParOf" srcId="{74B0B523-E8CC-4CD2-A689-C83BD2B51158}" destId="{78E5CC68-A297-4B5B-8933-586EB57B5611}" srcOrd="0" destOrd="0" presId="urn:microsoft.com/office/officeart/2005/8/layout/StepDownProcess"/>
    <dgm:cxn modelId="{BFAE9F68-8E5A-4BD7-8023-7CCD1EAA3037}" type="presParOf" srcId="{74B0B523-E8CC-4CD2-A689-C83BD2B51158}" destId="{FE5F97B7-1BDA-4F28-B9B8-5C2F0DDD272C}" srcOrd="1" destOrd="0" presId="urn:microsoft.com/office/officeart/2005/8/layout/StepDownProcess"/>
    <dgm:cxn modelId="{5AD8CC0D-8A84-43A4-B676-1923EAE7FFEA}" type="presParOf" srcId="{74B0B523-E8CC-4CD2-A689-C83BD2B51158}" destId="{C3562FF6-243F-4E3C-A78D-F764CAE733BD}" srcOrd="2" destOrd="0" presId="urn:microsoft.com/office/officeart/2005/8/layout/StepDownProcess"/>
    <dgm:cxn modelId="{83A8D3E6-EC2B-4620-ABF6-590BF051C9B5}" type="presParOf" srcId="{FB5D75E8-8239-4861-94B6-B9E723D1A103}" destId="{4F30B61C-15A7-4C1D-9433-BBDA4EBA30BC}" srcOrd="7" destOrd="0" presId="urn:microsoft.com/office/officeart/2005/8/layout/StepDownProcess"/>
    <dgm:cxn modelId="{0786301D-9B14-4137-8210-6F4389D19A8A}" type="presParOf" srcId="{FB5D75E8-8239-4861-94B6-B9E723D1A103}" destId="{39C6B20E-7300-4262-A9A5-7282F69703A3}" srcOrd="8" destOrd="0" presId="urn:microsoft.com/office/officeart/2005/8/layout/StepDownProcess"/>
    <dgm:cxn modelId="{E057BE26-094D-4163-BE44-00D82E309639}" type="presParOf" srcId="{39C6B20E-7300-4262-A9A5-7282F69703A3}" destId="{F5366F42-44B5-438E-9F86-CCF369B02B0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D2A839-FDE3-4B0C-9D07-431FBE1140CD}" type="doc">
      <dgm:prSet loTypeId="urn:microsoft.com/office/officeart/2005/8/layout/StepDownProcess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532B72-8110-4EBB-99FD-1AE1244F361D}">
      <dgm:prSet phldrT="[Text]" custT="1"/>
      <dgm:spPr/>
      <dgm:t>
        <a:bodyPr/>
        <a:lstStyle/>
        <a:p>
          <a:r>
            <a:rPr lang="en-US" sz="2800" b="1" dirty="0"/>
            <a:t>ENCODER</a:t>
          </a:r>
          <a:endParaRPr lang="en-US" sz="2900" b="1" dirty="0"/>
        </a:p>
      </dgm:t>
    </dgm:pt>
    <dgm:pt modelId="{E16A469D-34DB-4A0F-85E2-3DA29098EAF7}" cxnId="{58C66E33-71E3-4B5B-BEF5-A4ABC43C47DE}" type="parTrans">
      <dgm:prSet/>
      <dgm:spPr/>
      <dgm:t>
        <a:bodyPr/>
        <a:lstStyle/>
        <a:p>
          <a:endParaRPr lang="en-US"/>
        </a:p>
      </dgm:t>
    </dgm:pt>
    <dgm:pt modelId="{AB9AEA8B-26AC-4B00-9E04-4260B9E5865D}" cxnId="{58C66E33-71E3-4B5B-BEF5-A4ABC43C47DE}" type="sibTrans">
      <dgm:prSet/>
      <dgm:spPr/>
      <dgm:t>
        <a:bodyPr/>
        <a:lstStyle/>
        <a:p>
          <a:endParaRPr lang="en-US"/>
        </a:p>
      </dgm:t>
    </dgm:pt>
    <dgm:pt modelId="{9DCDA8A7-3498-4F58-BA08-680B6F91C259}">
      <dgm:prSet phldrT="[Text]" custT="1"/>
      <dgm:spPr/>
      <dgm:t>
        <a:bodyPr/>
        <a:lstStyle/>
        <a:p>
          <a:r>
            <a:rPr lang="en-US" sz="2900" b="1" dirty="0"/>
            <a:t>BCD</a:t>
          </a:r>
          <a:r>
            <a:rPr lang="en-US" sz="2900" dirty="0"/>
            <a:t> </a:t>
          </a:r>
          <a:r>
            <a:rPr lang="en-US" sz="2800" b="1" dirty="0"/>
            <a:t>DECODER</a:t>
          </a:r>
          <a:r>
            <a:rPr lang="en-US" sz="2900" dirty="0"/>
            <a:t> </a:t>
          </a:r>
        </a:p>
      </dgm:t>
    </dgm:pt>
    <dgm:pt modelId="{413E7075-DC4C-4000-87FB-9FE40B508ABA}" cxnId="{8B412B88-2CB9-455E-B023-A7D3745988BC}" type="parTrans">
      <dgm:prSet/>
      <dgm:spPr/>
      <dgm:t>
        <a:bodyPr/>
        <a:lstStyle/>
        <a:p>
          <a:endParaRPr lang="en-US"/>
        </a:p>
      </dgm:t>
    </dgm:pt>
    <dgm:pt modelId="{4739FF79-3236-4FC8-8A5F-EF9644DFE33C}" cxnId="{8B412B88-2CB9-455E-B023-A7D3745988BC}" type="sibTrans">
      <dgm:prSet/>
      <dgm:spPr/>
      <dgm:t>
        <a:bodyPr/>
        <a:lstStyle/>
        <a:p>
          <a:endParaRPr lang="en-US"/>
        </a:p>
      </dgm:t>
    </dgm:pt>
    <dgm:pt modelId="{FFA11AB1-22CE-4962-AE15-7A3D4939962E}">
      <dgm:prSet phldrT="[Text]"/>
      <dgm:spPr/>
      <dgm:t>
        <a:bodyPr/>
        <a:lstStyle/>
        <a:p>
          <a:r>
            <a:rPr lang="en-US" b="1" dirty="0"/>
            <a:t>SEVEN</a:t>
          </a:r>
          <a:r>
            <a:rPr lang="en-US" dirty="0"/>
            <a:t> </a:t>
          </a:r>
          <a:r>
            <a:rPr lang="en-US" b="1" dirty="0"/>
            <a:t>SEGMENT</a:t>
          </a:r>
          <a:r>
            <a:rPr lang="en-US" dirty="0"/>
            <a:t> </a:t>
          </a:r>
        </a:p>
        <a:p>
          <a:r>
            <a:rPr lang="en-US" b="1" dirty="0"/>
            <a:t>DISPLAY</a:t>
          </a:r>
        </a:p>
      </dgm:t>
    </dgm:pt>
    <dgm:pt modelId="{D1242892-1901-4905-BDC7-907FE03EF728}" cxnId="{38189526-4441-4685-9BEB-C454CFE3A833}" type="parTrans">
      <dgm:prSet/>
      <dgm:spPr/>
      <dgm:t>
        <a:bodyPr/>
        <a:lstStyle/>
        <a:p>
          <a:endParaRPr lang="en-US"/>
        </a:p>
      </dgm:t>
    </dgm:pt>
    <dgm:pt modelId="{AA9AFD95-3A0D-476C-A626-C23CEF5CE059}" cxnId="{38189526-4441-4685-9BEB-C454CFE3A833}" type="sibTrans">
      <dgm:prSet/>
      <dgm:spPr/>
      <dgm:t>
        <a:bodyPr/>
        <a:lstStyle/>
        <a:p>
          <a:endParaRPr lang="en-US"/>
        </a:p>
      </dgm:t>
    </dgm:pt>
    <dgm:pt modelId="{323528A4-B8ED-4D1E-818F-236ACB69C79F}" type="pres">
      <dgm:prSet presAssocID="{2CD2A839-FDE3-4B0C-9D07-431FBE1140CD}" presName="rootnode" presStyleCnt="0">
        <dgm:presLayoutVars>
          <dgm:chMax/>
          <dgm:chPref/>
          <dgm:dir/>
          <dgm:animLvl val="lvl"/>
        </dgm:presLayoutVars>
      </dgm:prSet>
      <dgm:spPr/>
    </dgm:pt>
    <dgm:pt modelId="{77D8EBE9-97AE-4B22-BB4D-3016D6213AE4}" type="pres">
      <dgm:prSet presAssocID="{98532B72-8110-4EBB-99FD-1AE1244F361D}" presName="composite" presStyleCnt="0"/>
      <dgm:spPr/>
    </dgm:pt>
    <dgm:pt modelId="{F0F548B6-C8FB-4305-A409-4D3065E481BE}" type="pres">
      <dgm:prSet presAssocID="{98532B72-8110-4EBB-99FD-1AE1244F361D}" presName="bentUpArrow1" presStyleLbl="alignImgPlace1" presStyleIdx="0" presStyleCnt="2" custLinFactNeighborX="-28888" custLinFactNeighborY="3182"/>
      <dgm:spPr/>
    </dgm:pt>
    <dgm:pt modelId="{80DE27F5-78E8-4F4F-B48A-54AC0688A46B}" type="pres">
      <dgm:prSet presAssocID="{98532B72-8110-4EBB-99FD-1AE1244F361D}" presName="ParentText" presStyleLbl="node1" presStyleIdx="0" presStyleCnt="3" custScaleX="128382" custLinFactNeighborX="-1891" custLinFactNeighborY="-2482">
        <dgm:presLayoutVars>
          <dgm:chMax val="1"/>
          <dgm:chPref val="1"/>
          <dgm:bulletEnabled val="1"/>
        </dgm:presLayoutVars>
      </dgm:prSet>
      <dgm:spPr/>
    </dgm:pt>
    <dgm:pt modelId="{FBC27643-CF08-449C-8241-13A0005A6430}" type="pres">
      <dgm:prSet presAssocID="{98532B72-8110-4EBB-99FD-1AE1244F361D}" presName="ChildText" presStyleLbl="revTx" presStyleIdx="0" presStyleCnt="2" custScaleX="20972" custScaleY="26614" custLinFactX="100000" custLinFactNeighborX="160211" custLinFactNeighborY="38496">
        <dgm:presLayoutVars>
          <dgm:chMax val="0"/>
          <dgm:chPref val="0"/>
          <dgm:bulletEnabled val="1"/>
        </dgm:presLayoutVars>
      </dgm:prSet>
      <dgm:spPr/>
    </dgm:pt>
    <dgm:pt modelId="{9966484D-60D9-4C36-BABC-97DF7FC5B99D}" type="pres">
      <dgm:prSet presAssocID="{AB9AEA8B-26AC-4B00-9E04-4260B9E5865D}" presName="sibTrans" presStyleCnt="0"/>
      <dgm:spPr/>
    </dgm:pt>
    <dgm:pt modelId="{353572E9-819E-43A2-AC81-20F028194CAE}" type="pres">
      <dgm:prSet presAssocID="{9DCDA8A7-3498-4F58-BA08-680B6F91C259}" presName="composite" presStyleCnt="0"/>
      <dgm:spPr/>
    </dgm:pt>
    <dgm:pt modelId="{12549C04-488B-4A81-A812-72C13F703439}" type="pres">
      <dgm:prSet presAssocID="{9DCDA8A7-3498-4F58-BA08-680B6F91C259}" presName="bentUpArrow1" presStyleLbl="alignImgPlace1" presStyleIdx="1" presStyleCnt="2" custLinFactNeighborX="-27957" custLinFactNeighborY="9549"/>
      <dgm:spPr/>
    </dgm:pt>
    <dgm:pt modelId="{FDF312E4-9F8D-487E-80A5-9AB6ED773488}" type="pres">
      <dgm:prSet presAssocID="{9DCDA8A7-3498-4F58-BA08-680B6F91C259}" presName="ParentText" presStyleLbl="node1" presStyleIdx="1" presStyleCnt="3" custScaleX="126424">
        <dgm:presLayoutVars>
          <dgm:chMax val="1"/>
          <dgm:chPref val="1"/>
          <dgm:bulletEnabled val="1"/>
        </dgm:presLayoutVars>
      </dgm:prSet>
      <dgm:spPr/>
    </dgm:pt>
    <dgm:pt modelId="{324B0968-6BA6-455B-AD97-07AA8CA3ED84}" type="pres">
      <dgm:prSet presAssocID="{9DCDA8A7-3498-4F58-BA08-680B6F91C259}" presName="ChildText" presStyleLbl="revTx" presStyleIdx="1" presStyleCnt="2" custScaleX="20147" custScaleY="22102" custLinFactX="45594" custLinFactNeighborX="100000" custLinFactNeighborY="-98232">
        <dgm:presLayoutVars>
          <dgm:chMax val="0"/>
          <dgm:chPref val="0"/>
          <dgm:bulletEnabled val="1"/>
        </dgm:presLayoutVars>
      </dgm:prSet>
      <dgm:spPr/>
    </dgm:pt>
    <dgm:pt modelId="{E18161EF-A6A7-4935-8DDB-8CA02615AEF3}" type="pres">
      <dgm:prSet presAssocID="{4739FF79-3236-4FC8-8A5F-EF9644DFE33C}" presName="sibTrans" presStyleCnt="0"/>
      <dgm:spPr/>
    </dgm:pt>
    <dgm:pt modelId="{A3E45ECF-3768-4249-B98B-88CADFB655D0}" type="pres">
      <dgm:prSet presAssocID="{FFA11AB1-22CE-4962-AE15-7A3D4939962E}" presName="composite" presStyleCnt="0"/>
      <dgm:spPr/>
    </dgm:pt>
    <dgm:pt modelId="{17811CFA-5187-4B98-9C49-12043E66F203}" type="pres">
      <dgm:prSet presAssocID="{FFA11AB1-22CE-4962-AE15-7A3D4939962E}" presName="ParentText" presStyleLbl="node1" presStyleIdx="2" presStyleCnt="3" custScaleX="133034">
        <dgm:presLayoutVars>
          <dgm:chMax val="1"/>
          <dgm:chPref val="1"/>
          <dgm:bulletEnabled val="1"/>
        </dgm:presLayoutVars>
      </dgm:prSet>
      <dgm:spPr/>
    </dgm:pt>
  </dgm:ptLst>
  <dgm:cxnLst>
    <dgm:cxn modelId="{79792616-1EEF-4B04-B3AB-BDEFCA69A3C4}" type="presOf" srcId="{9DCDA8A7-3498-4F58-BA08-680B6F91C259}" destId="{FDF312E4-9F8D-487E-80A5-9AB6ED773488}" srcOrd="0" destOrd="0" presId="urn:microsoft.com/office/officeart/2005/8/layout/StepDownProcess"/>
    <dgm:cxn modelId="{38189526-4441-4685-9BEB-C454CFE3A833}" srcId="{2CD2A839-FDE3-4B0C-9D07-431FBE1140CD}" destId="{FFA11AB1-22CE-4962-AE15-7A3D4939962E}" srcOrd="2" destOrd="0" parTransId="{D1242892-1901-4905-BDC7-907FE03EF728}" sibTransId="{AA9AFD95-3A0D-476C-A626-C23CEF5CE059}"/>
    <dgm:cxn modelId="{F4E27030-B206-4D77-B77A-15B0A1269C79}" type="presOf" srcId="{FFA11AB1-22CE-4962-AE15-7A3D4939962E}" destId="{17811CFA-5187-4B98-9C49-12043E66F203}" srcOrd="0" destOrd="0" presId="urn:microsoft.com/office/officeart/2005/8/layout/StepDownProcess"/>
    <dgm:cxn modelId="{58C66E33-71E3-4B5B-BEF5-A4ABC43C47DE}" srcId="{2CD2A839-FDE3-4B0C-9D07-431FBE1140CD}" destId="{98532B72-8110-4EBB-99FD-1AE1244F361D}" srcOrd="0" destOrd="0" parTransId="{E16A469D-34DB-4A0F-85E2-3DA29098EAF7}" sibTransId="{AB9AEA8B-26AC-4B00-9E04-4260B9E5865D}"/>
    <dgm:cxn modelId="{8B412B88-2CB9-455E-B023-A7D3745988BC}" srcId="{2CD2A839-FDE3-4B0C-9D07-431FBE1140CD}" destId="{9DCDA8A7-3498-4F58-BA08-680B6F91C259}" srcOrd="1" destOrd="0" parTransId="{413E7075-DC4C-4000-87FB-9FE40B508ABA}" sibTransId="{4739FF79-3236-4FC8-8A5F-EF9644DFE33C}"/>
    <dgm:cxn modelId="{8F590BD4-08DD-4836-87D3-0DFBAD54C16F}" type="presOf" srcId="{98532B72-8110-4EBB-99FD-1AE1244F361D}" destId="{80DE27F5-78E8-4F4F-B48A-54AC0688A46B}" srcOrd="0" destOrd="0" presId="urn:microsoft.com/office/officeart/2005/8/layout/StepDownProcess"/>
    <dgm:cxn modelId="{EB6A2DF9-4286-4037-918F-9F7DC774DC2D}" type="presOf" srcId="{2CD2A839-FDE3-4B0C-9D07-431FBE1140CD}" destId="{323528A4-B8ED-4D1E-818F-236ACB69C79F}" srcOrd="0" destOrd="0" presId="urn:microsoft.com/office/officeart/2005/8/layout/StepDownProcess"/>
    <dgm:cxn modelId="{03C3B65E-78F8-42F5-9854-670BD8572F04}" type="presParOf" srcId="{323528A4-B8ED-4D1E-818F-236ACB69C79F}" destId="{77D8EBE9-97AE-4B22-BB4D-3016D6213AE4}" srcOrd="0" destOrd="0" presId="urn:microsoft.com/office/officeart/2005/8/layout/StepDownProcess"/>
    <dgm:cxn modelId="{A8553CD8-15C0-4058-8867-5C98A862CD36}" type="presParOf" srcId="{77D8EBE9-97AE-4B22-BB4D-3016D6213AE4}" destId="{F0F548B6-C8FB-4305-A409-4D3065E481BE}" srcOrd="0" destOrd="0" presId="urn:microsoft.com/office/officeart/2005/8/layout/StepDownProcess"/>
    <dgm:cxn modelId="{4E0281F4-3301-4AD9-AC9E-449A467F9D75}" type="presParOf" srcId="{77D8EBE9-97AE-4B22-BB4D-3016D6213AE4}" destId="{80DE27F5-78E8-4F4F-B48A-54AC0688A46B}" srcOrd="1" destOrd="0" presId="urn:microsoft.com/office/officeart/2005/8/layout/StepDownProcess"/>
    <dgm:cxn modelId="{13456ED9-0B56-4ADA-BF00-66190A2D9028}" type="presParOf" srcId="{77D8EBE9-97AE-4B22-BB4D-3016D6213AE4}" destId="{FBC27643-CF08-449C-8241-13A0005A6430}" srcOrd="2" destOrd="0" presId="urn:microsoft.com/office/officeart/2005/8/layout/StepDownProcess"/>
    <dgm:cxn modelId="{F20384C9-FC52-4B67-8A9E-228E44DE6162}" type="presParOf" srcId="{323528A4-B8ED-4D1E-818F-236ACB69C79F}" destId="{9966484D-60D9-4C36-BABC-97DF7FC5B99D}" srcOrd="1" destOrd="0" presId="urn:microsoft.com/office/officeart/2005/8/layout/StepDownProcess"/>
    <dgm:cxn modelId="{C8DFF112-E4A7-408F-85CE-49395424CFA1}" type="presParOf" srcId="{323528A4-B8ED-4D1E-818F-236ACB69C79F}" destId="{353572E9-819E-43A2-AC81-20F028194CAE}" srcOrd="2" destOrd="0" presId="urn:microsoft.com/office/officeart/2005/8/layout/StepDownProcess"/>
    <dgm:cxn modelId="{4500077D-7966-47C3-A263-CE3712FD6AB2}" type="presParOf" srcId="{353572E9-819E-43A2-AC81-20F028194CAE}" destId="{12549C04-488B-4A81-A812-72C13F703439}" srcOrd="0" destOrd="0" presId="urn:microsoft.com/office/officeart/2005/8/layout/StepDownProcess"/>
    <dgm:cxn modelId="{8A906A11-21D1-4AB0-BD19-38CD60BC8C56}" type="presParOf" srcId="{353572E9-819E-43A2-AC81-20F028194CAE}" destId="{FDF312E4-9F8D-487E-80A5-9AB6ED773488}" srcOrd="1" destOrd="0" presId="urn:microsoft.com/office/officeart/2005/8/layout/StepDownProcess"/>
    <dgm:cxn modelId="{CEC0CA50-2F8C-46B1-9458-E9444F2E2BC5}" type="presParOf" srcId="{353572E9-819E-43A2-AC81-20F028194CAE}" destId="{324B0968-6BA6-455B-AD97-07AA8CA3ED84}" srcOrd="2" destOrd="0" presId="urn:microsoft.com/office/officeart/2005/8/layout/StepDownProcess"/>
    <dgm:cxn modelId="{92CCC2D2-FB57-4A29-B5EF-5A1371C4589A}" type="presParOf" srcId="{323528A4-B8ED-4D1E-818F-236ACB69C79F}" destId="{E18161EF-A6A7-4935-8DDB-8CA02615AEF3}" srcOrd="3" destOrd="0" presId="urn:microsoft.com/office/officeart/2005/8/layout/StepDownProcess"/>
    <dgm:cxn modelId="{371A340F-851B-47F8-9186-3592C09DFBA1}" type="presParOf" srcId="{323528A4-B8ED-4D1E-818F-236ACB69C79F}" destId="{A3E45ECF-3768-4249-B98B-88CADFB655D0}" srcOrd="4" destOrd="0" presId="urn:microsoft.com/office/officeart/2005/8/layout/StepDownProcess"/>
    <dgm:cxn modelId="{4E93F889-35FA-4D68-BF4C-C8775A8F15E9}" type="presParOf" srcId="{A3E45ECF-3768-4249-B98B-88CADFB655D0}" destId="{17811CFA-5187-4B98-9C49-12043E66F20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543800" cy="5557837"/>
        <a:chOff x="0" y="0"/>
        <a:chExt cx="7543800" cy="5557837"/>
      </a:xfrm>
    </dsp:grpSpPr>
    <dsp:sp modelId="{913E938B-F7BE-45B6-B1E2-DC5987D3F373}">
      <dsp:nvSpPr>
        <dsp:cNvPr id="3" name="Bent-Up Arrow 2"/>
        <dsp:cNvSpPr/>
      </dsp:nvSpPr>
      <dsp:spPr bwMode="white">
        <a:xfrm rot="5400000">
          <a:off x="964031" y="951330"/>
          <a:ext cx="784662" cy="8933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</dsp:spPr>
      <dsp:style>
        <a:lnRef idx="0">
          <a:schemeClr val="lt1"/>
        </a:lnRef>
        <a:fillRef idx="1">
          <a:schemeClr val="accent1">
            <a:tint val="50000"/>
            <a:hueOff val="0"/>
            <a:satOff val="0"/>
            <a:lumOff val="0"/>
            <a:alpha val="100000"/>
          </a:schemeClr>
        </a:fillRef>
        <a:effectRef idx="3">
          <a:scrgbClr r="0" g="0" b="0"/>
        </a:effectRef>
        <a:fontRef idx="minor"/>
      </dsp:style>
      <dsp:txXfrm rot="5400000">
        <a:off x="964031" y="951330"/>
        <a:ext cx="784662" cy="893310"/>
      </dsp:txXfrm>
    </dsp:sp>
    <dsp:sp modelId="{C9D6C33E-CB87-4594-B2E3-901F208373C5}">
      <dsp:nvSpPr>
        <dsp:cNvPr id="4" name="Rounded Rectangle 3"/>
        <dsp:cNvSpPr/>
      </dsp:nvSpPr>
      <dsp:spPr bwMode="white">
        <a:xfrm>
          <a:off x="856922" y="0"/>
          <a:ext cx="1320909" cy="924594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dirty="0"/>
            <a:t>APP</a:t>
          </a:r>
        </a:p>
      </dsp:txBody>
      <dsp:txXfrm>
        <a:off x="856922" y="0"/>
        <a:ext cx="1320909" cy="924594"/>
      </dsp:txXfrm>
    </dsp:sp>
    <dsp:sp modelId="{93474E3F-9F5E-4074-BAEE-733094303927}">
      <dsp:nvSpPr>
        <dsp:cNvPr id="5" name="Rectangles 4"/>
        <dsp:cNvSpPr/>
      </dsp:nvSpPr>
      <dsp:spPr bwMode="white">
        <a:xfrm flipH="1">
          <a:off x="6583096" y="35788"/>
          <a:ext cx="960704" cy="74729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920" tIns="121920" rIns="121920" bIns="121920" anchor="ctr"/>
        <a:lstStyle>
          <a:lvl1pPr algn="l">
            <a:defRPr sz="32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endParaRPr>
            <a:solidFill>
              <a:schemeClr val="tx1"/>
            </a:solidFill>
          </a:endParaRPr>
        </a:p>
      </dsp:txBody>
      <dsp:txXfrm flipH="1">
        <a:off x="6583096" y="35788"/>
        <a:ext cx="960704" cy="747297"/>
      </dsp:txXfrm>
    </dsp:sp>
    <dsp:sp modelId="{E90D7096-44F5-41B7-A60F-7A8875C89D87}">
      <dsp:nvSpPr>
        <dsp:cNvPr id="6" name="Bent-Up Arrow 5"/>
        <dsp:cNvSpPr/>
      </dsp:nvSpPr>
      <dsp:spPr bwMode="white">
        <a:xfrm rot="5400000">
          <a:off x="1999430" y="2229749"/>
          <a:ext cx="784662" cy="8933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</dsp:spPr>
      <dsp:style>
        <a:lnRef idx="0">
          <a:schemeClr val="lt1"/>
        </a:lnRef>
        <a:fillRef idx="1">
          <a:schemeClr val="accent1">
            <a:tint val="50000"/>
            <a:hueOff val="-339999"/>
            <a:satOff val="3137"/>
            <a:lumOff val="4575"/>
            <a:alpha val="100000"/>
          </a:schemeClr>
        </a:fillRef>
        <a:effectRef idx="3">
          <a:scrgbClr r="0" g="0" b="0"/>
        </a:effectRef>
        <a:fontRef idx="minor"/>
      </dsp:style>
      <dsp:txXfrm rot="5400000">
        <a:off x="1999430" y="2229749"/>
        <a:ext cx="784662" cy="893310"/>
      </dsp:txXfrm>
    </dsp:sp>
    <dsp:sp modelId="{C973DA8E-BCE7-4B16-9164-63B4EAABF567}">
      <dsp:nvSpPr>
        <dsp:cNvPr id="7" name="Rounded Rectangle 6"/>
        <dsp:cNvSpPr/>
      </dsp:nvSpPr>
      <dsp:spPr bwMode="white">
        <a:xfrm>
          <a:off x="1995970" y="1158311"/>
          <a:ext cx="1320909" cy="924594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3"/>
        </a:fillRef>
        <a:effectRef idx="3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dirty="0"/>
            <a:t>MICRO</a:t>
          </a:r>
          <a:r>
            <a:rPr lang="en-US" sz="2000" b="1" dirty="0"/>
            <a:t> </a:t>
          </a:r>
          <a:r>
            <a:rPr lang="en-US" sz="2400" b="1" dirty="0"/>
            <a:t>CONTROLLER</a:t>
          </a:r>
          <a:endParaRPr lang="en-US" sz="2000" b="1" dirty="0"/>
        </a:p>
      </dsp:txBody>
      <dsp:txXfrm>
        <a:off x="1995970" y="1158311"/>
        <a:ext cx="1320909" cy="924594"/>
      </dsp:txXfrm>
    </dsp:sp>
    <dsp:sp modelId="{7FC64E57-839E-474F-97F5-03F0BAFB6C09}">
      <dsp:nvSpPr>
        <dsp:cNvPr id="8" name="Rectangles 7"/>
        <dsp:cNvSpPr/>
      </dsp:nvSpPr>
      <dsp:spPr bwMode="white">
        <a:xfrm>
          <a:off x="6583096" y="0"/>
          <a:ext cx="960704" cy="74729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920" tIns="121920" rIns="121920" bIns="121920" anchor="ctr"/>
        <a:lstStyle>
          <a:lvl1pPr algn="l">
            <a:defRPr sz="32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6583096" y="0"/>
        <a:ext cx="960704" cy="747297"/>
      </dsp:txXfrm>
    </dsp:sp>
    <dsp:sp modelId="{B6EB7CA0-CF2C-48B0-8B56-98C6C4ABA444}">
      <dsp:nvSpPr>
        <dsp:cNvPr id="9" name="Bent-Up Arrow 8"/>
        <dsp:cNvSpPr/>
      </dsp:nvSpPr>
      <dsp:spPr bwMode="white">
        <a:xfrm rot="5400000">
          <a:off x="3034830" y="3307985"/>
          <a:ext cx="784662" cy="8933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</dsp:spPr>
      <dsp:style>
        <a:lnRef idx="0">
          <a:schemeClr val="lt1"/>
        </a:lnRef>
        <a:fillRef idx="1">
          <a:schemeClr val="accent1">
            <a:tint val="50000"/>
            <a:hueOff val="-679999"/>
            <a:satOff val="6275"/>
            <a:lumOff val="9150"/>
            <a:alpha val="100000"/>
          </a:schemeClr>
        </a:fillRef>
        <a:effectRef idx="3">
          <a:scrgbClr r="0" g="0" b="0"/>
        </a:effectRef>
        <a:fontRef idx="minor"/>
      </dsp:style>
      <dsp:txXfrm rot="5400000">
        <a:off x="3034830" y="3307985"/>
        <a:ext cx="784662" cy="893310"/>
      </dsp:txXfrm>
    </dsp:sp>
    <dsp:sp modelId="{587CDBD8-81A0-4528-A452-49DB9F6FD38D}">
      <dsp:nvSpPr>
        <dsp:cNvPr id="10" name="Rounded Rectangle 9"/>
        <dsp:cNvSpPr/>
      </dsp:nvSpPr>
      <dsp:spPr bwMode="white">
        <a:xfrm>
          <a:off x="3111445" y="2316622"/>
          <a:ext cx="1320909" cy="924594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4"/>
        </a:fillRef>
        <a:effectRef idx="3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dirty="0"/>
            <a:t>ENCODER</a:t>
          </a:r>
          <a:endParaRPr lang="en-US" sz="2500" b="1" dirty="0"/>
        </a:p>
      </dsp:txBody>
      <dsp:txXfrm>
        <a:off x="3111445" y="2316622"/>
        <a:ext cx="1320909" cy="924594"/>
      </dsp:txXfrm>
    </dsp:sp>
    <dsp:sp modelId="{7F24EAD1-9798-480C-88C2-62E9FAF7B71F}">
      <dsp:nvSpPr>
        <dsp:cNvPr id="11" name="Rectangles 10"/>
        <dsp:cNvSpPr/>
      </dsp:nvSpPr>
      <dsp:spPr bwMode="white">
        <a:xfrm>
          <a:off x="4432355" y="2410034"/>
          <a:ext cx="960704" cy="74729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920" tIns="121920" rIns="121920" bIns="121920" anchor="ctr"/>
        <a:lstStyle>
          <a:lvl1pPr algn="l">
            <a:defRPr sz="32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4432355" y="2410034"/>
        <a:ext cx="960704" cy="747297"/>
      </dsp:txXfrm>
    </dsp:sp>
    <dsp:sp modelId="{78E5CC68-A297-4B5B-8933-586EB57B5611}">
      <dsp:nvSpPr>
        <dsp:cNvPr id="12" name="Bent-Up Arrow 11"/>
        <dsp:cNvSpPr/>
      </dsp:nvSpPr>
      <dsp:spPr bwMode="white">
        <a:xfrm rot="5400000">
          <a:off x="4230382" y="4466296"/>
          <a:ext cx="784662" cy="8933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</dsp:spPr>
      <dsp:style>
        <a:lnRef idx="0">
          <a:schemeClr val="lt1"/>
        </a:lnRef>
        <a:fillRef idx="1">
          <a:schemeClr val="accent1">
            <a:tint val="50000"/>
            <a:hueOff val="-1020000"/>
            <a:satOff val="9412"/>
            <a:lumOff val="13725"/>
            <a:alpha val="100000"/>
          </a:schemeClr>
        </a:fillRef>
        <a:effectRef idx="3">
          <a:scrgbClr r="0" g="0" b="0"/>
        </a:effectRef>
        <a:fontRef idx="minor"/>
      </dsp:style>
      <dsp:txXfrm rot="5400000">
        <a:off x="4230382" y="4466296"/>
        <a:ext cx="784662" cy="893310"/>
      </dsp:txXfrm>
    </dsp:sp>
    <dsp:sp modelId="{FE5F97B7-1BDA-4F28-B9B8-5C2F0DDD272C}">
      <dsp:nvSpPr>
        <dsp:cNvPr id="13" name="Rounded Rectangle 12"/>
        <dsp:cNvSpPr/>
      </dsp:nvSpPr>
      <dsp:spPr bwMode="white">
        <a:xfrm>
          <a:off x="4226921" y="3474933"/>
          <a:ext cx="1320909" cy="924594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5"/>
        </a:fillRef>
        <a:effectRef idx="3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dirty="0"/>
            <a:t>DECODER</a:t>
          </a:r>
          <a:endParaRPr lang="en-US" sz="2500" b="1" dirty="0"/>
        </a:p>
      </dsp:txBody>
      <dsp:txXfrm>
        <a:off x="4226921" y="3474933"/>
        <a:ext cx="1320909" cy="924594"/>
      </dsp:txXfrm>
    </dsp:sp>
    <dsp:sp modelId="{C3562FF6-243F-4E3C-A78D-F764CAE733BD}">
      <dsp:nvSpPr>
        <dsp:cNvPr id="14" name="Rectangles 13"/>
        <dsp:cNvSpPr/>
      </dsp:nvSpPr>
      <dsp:spPr bwMode="white">
        <a:xfrm>
          <a:off x="5547830" y="3568345"/>
          <a:ext cx="960704" cy="74729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920" tIns="121920" rIns="121920" bIns="121920" anchor="ctr"/>
        <a:lstStyle>
          <a:lvl1pPr algn="l">
            <a:defRPr sz="32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5547830" y="3568345"/>
        <a:ext cx="960704" cy="747297"/>
      </dsp:txXfrm>
    </dsp:sp>
    <dsp:sp modelId="{F5366F42-44B5-438E-9F86-CCF369B02B0F}">
      <dsp:nvSpPr>
        <dsp:cNvPr id="15" name="Rounded Rectangle 14"/>
        <dsp:cNvSpPr/>
      </dsp:nvSpPr>
      <dsp:spPr bwMode="white">
        <a:xfrm>
          <a:off x="5342397" y="4633243"/>
          <a:ext cx="1320909" cy="924594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6"/>
        </a:fillRef>
        <a:effectRef idx="3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dirty="0"/>
            <a:t>OUTPUT</a:t>
          </a:r>
          <a:r>
            <a:rPr lang="en-US" sz="2500" dirty="0"/>
            <a:t> </a:t>
          </a:r>
          <a:r>
            <a:rPr lang="en-US" sz="2400" b="1" dirty="0"/>
            <a:t>LEDS</a:t>
          </a:r>
          <a:endParaRPr lang="en-US" sz="2500" b="1" dirty="0"/>
        </a:p>
      </dsp:txBody>
      <dsp:txXfrm>
        <a:off x="5342397" y="4633243"/>
        <a:ext cx="1320909" cy="924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620126" cy="5211764"/>
        <a:chOff x="0" y="0"/>
        <a:chExt cx="8620126" cy="5211764"/>
      </a:xfrm>
    </dsp:grpSpPr>
    <dsp:sp modelId="{F0F548B6-C8FB-4305-A409-4D3065E481BE}">
      <dsp:nvSpPr>
        <dsp:cNvPr id="3" name="Bent-Up Arrow 2"/>
        <dsp:cNvSpPr/>
      </dsp:nvSpPr>
      <dsp:spPr bwMode="white">
        <a:xfrm rot="5400000">
          <a:off x="1388401" y="1526930"/>
          <a:ext cx="1261710" cy="14364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p3d z="254000" extrusionH="63500" contourW="12700" prstMaterial="matte">
          <a:contourClr>
            <a:schemeClr val="lt1"/>
          </a:contourClr>
        </a:sp3d>
      </dsp:spPr>
      <dsp:style>
        <a:lnRef idx="0">
          <a:schemeClr val="lt1"/>
        </a:lnRef>
        <a:fillRef idx="1">
          <a:schemeClr val="accent1">
            <a:tint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/>
      </dsp:style>
      <dsp:txXfrm rot="5400000">
        <a:off x="1388401" y="1526930"/>
        <a:ext cx="1261710" cy="1436412"/>
      </dsp:txXfrm>
    </dsp:sp>
    <dsp:sp modelId="{80DE27F5-78E8-4F4F-B48A-54AC0688A46B}">
      <dsp:nvSpPr>
        <dsp:cNvPr id="4" name="Rounded Rectangle 3"/>
        <dsp:cNvSpPr/>
      </dsp:nvSpPr>
      <dsp:spPr bwMode="white">
        <a:xfrm>
          <a:off x="1423142" y="0"/>
          <a:ext cx="2123977" cy="1486715"/>
        </a:xfrm>
        <a:prstGeom prst="roundRect">
          <a:avLst>
            <a:gd name="adj" fmla="val 16670"/>
          </a:avLst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dirty="0"/>
            <a:t>ENCODER</a:t>
          </a:r>
          <a:endParaRPr lang="en-US" sz="2900" b="1" dirty="0"/>
        </a:p>
      </dsp:txBody>
      <dsp:txXfrm>
        <a:off x="1423142" y="0"/>
        <a:ext cx="2123977" cy="1486715"/>
      </dsp:txXfrm>
    </dsp:sp>
    <dsp:sp modelId="{FBC27643-CF08-449C-8241-13A0005A6430}">
      <dsp:nvSpPr>
        <dsp:cNvPr id="5" name="Rectangles 4"/>
        <dsp:cNvSpPr/>
      </dsp:nvSpPr>
      <dsp:spPr bwMode="white">
        <a:xfrm>
          <a:off x="7075347" y="1888308"/>
          <a:ext cx="1544779" cy="120162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98120" tIns="198120" rIns="198120" bIns="198120" anchor="ctr"/>
        <a:lstStyle>
          <a:lvl1pPr algn="l">
            <a:defRPr sz="5200"/>
          </a:lvl1pPr>
          <a:lvl2pPr marL="285750" indent="-285750" algn="l">
            <a:defRPr sz="4100"/>
          </a:lvl2pPr>
          <a:lvl3pPr marL="571500" indent="-285750" algn="l">
            <a:defRPr sz="4100"/>
          </a:lvl3pPr>
          <a:lvl4pPr marL="857250" indent="-285750" algn="l">
            <a:defRPr sz="4100"/>
          </a:lvl4pPr>
          <a:lvl5pPr marL="1143000" indent="-285750" algn="l">
            <a:defRPr sz="4100"/>
          </a:lvl5pPr>
          <a:lvl6pPr marL="1428750" indent="-285750" algn="l">
            <a:defRPr sz="4100"/>
          </a:lvl6pPr>
          <a:lvl7pPr marL="1714500" indent="-285750" algn="l">
            <a:defRPr sz="4100"/>
          </a:lvl7pPr>
          <a:lvl8pPr marL="2000250" indent="-285750" algn="l">
            <a:defRPr sz="4100"/>
          </a:lvl8pPr>
          <a:lvl9pPr marL="2286000" indent="-285750" algn="l">
            <a:defRPr sz="41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7075347" y="1888308"/>
        <a:ext cx="1544779" cy="1201629"/>
      </dsp:txXfrm>
    </dsp:sp>
    <dsp:sp modelId="{12549C04-488B-4A81-A812-72C13F703439}">
      <dsp:nvSpPr>
        <dsp:cNvPr id="6" name="Bent-Up Arrow 5"/>
        <dsp:cNvSpPr/>
      </dsp:nvSpPr>
      <dsp:spPr bwMode="white">
        <a:xfrm rot="5400000">
          <a:off x="3195421" y="3469788"/>
          <a:ext cx="1261710" cy="14364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p3d z="254000" extrusionH="63500" contourW="12700" prstMaterial="matte">
          <a:contourClr>
            <a:schemeClr val="lt1"/>
          </a:contourClr>
        </a:sp3d>
      </dsp:spPr>
      <dsp:style>
        <a:lnRef idx="0">
          <a:schemeClr val="lt1"/>
        </a:lnRef>
        <a:fillRef idx="1">
          <a:schemeClr val="accent1">
            <a:tint val="50000"/>
            <a:hueOff val="-1020000"/>
            <a:satOff val="9412"/>
            <a:lumOff val="13725"/>
            <a:alpha val="100000"/>
          </a:schemeClr>
        </a:fillRef>
        <a:effectRef idx="0">
          <a:scrgbClr r="0" g="0" b="0"/>
        </a:effectRef>
        <a:fontRef idx="minor"/>
      </dsp:style>
      <dsp:txXfrm rot="5400000">
        <a:off x="3195421" y="3469788"/>
        <a:ext cx="1261710" cy="1436412"/>
      </dsp:txXfrm>
    </dsp:sp>
    <dsp:sp modelId="{FDF312E4-9F8D-487E-80A5-9AB6ED773488}">
      <dsp:nvSpPr>
        <dsp:cNvPr id="7" name="Rounded Rectangle 6"/>
        <dsp:cNvSpPr/>
      </dsp:nvSpPr>
      <dsp:spPr bwMode="white">
        <a:xfrm>
          <a:off x="3248074" y="1862524"/>
          <a:ext cx="2123977" cy="1486715"/>
        </a:xfrm>
        <a:prstGeom prst="roundRect">
          <a:avLst>
            <a:gd name="adj" fmla="val 16670"/>
          </a:avLst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110489" tIns="110489" rIns="110489" bIns="110489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dirty="0"/>
            <a:t>BCD</a:t>
          </a:r>
          <a:r>
            <a:rPr lang="en-US" sz="2900" dirty="0"/>
            <a:t> </a:t>
          </a:r>
          <a:r>
            <a:rPr lang="en-US" sz="2800" b="1" dirty="0"/>
            <a:t>DECODER</a:t>
          </a:r>
          <a:r>
            <a:rPr lang="en-US" sz="2900" dirty="0"/>
            <a:t> </a:t>
          </a:r>
        </a:p>
      </dsp:txBody>
      <dsp:txXfrm>
        <a:off x="3248074" y="1862524"/>
        <a:ext cx="2123977" cy="1486715"/>
      </dsp:txXfrm>
    </dsp:sp>
    <dsp:sp modelId="{324B0968-6BA6-455B-AD97-07AA8CA3ED84}">
      <dsp:nvSpPr>
        <dsp:cNvPr id="8" name="Rectangles 7"/>
        <dsp:cNvSpPr/>
      </dsp:nvSpPr>
      <dsp:spPr bwMode="white">
        <a:xfrm>
          <a:off x="7075347" y="0"/>
          <a:ext cx="1544779" cy="120162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98120" tIns="198120" rIns="198120" bIns="198120" anchor="ctr"/>
        <a:lstStyle>
          <a:lvl1pPr algn="l">
            <a:defRPr sz="5200"/>
          </a:lvl1pPr>
          <a:lvl2pPr marL="285750" indent="-285750" algn="l">
            <a:defRPr sz="4100"/>
          </a:lvl2pPr>
          <a:lvl3pPr marL="571500" indent="-285750" algn="l">
            <a:defRPr sz="4100"/>
          </a:lvl3pPr>
          <a:lvl4pPr marL="857250" indent="-285750" algn="l">
            <a:defRPr sz="4100"/>
          </a:lvl4pPr>
          <a:lvl5pPr marL="1143000" indent="-285750" algn="l">
            <a:defRPr sz="4100"/>
          </a:lvl5pPr>
          <a:lvl6pPr marL="1428750" indent="-285750" algn="l">
            <a:defRPr sz="4100"/>
          </a:lvl6pPr>
          <a:lvl7pPr marL="1714500" indent="-285750" algn="l">
            <a:defRPr sz="4100"/>
          </a:lvl7pPr>
          <a:lvl8pPr marL="2000250" indent="-285750" algn="l">
            <a:defRPr sz="4100"/>
          </a:lvl8pPr>
          <a:lvl9pPr marL="2286000" indent="-285750" algn="l">
            <a:defRPr sz="41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7075347" y="0"/>
        <a:ext cx="1544779" cy="1201629"/>
      </dsp:txXfrm>
    </dsp:sp>
    <dsp:sp modelId="{17811CFA-5187-4B98-9C49-12043E66F203}">
      <dsp:nvSpPr>
        <dsp:cNvPr id="9" name="Rounded Rectangle 8"/>
        <dsp:cNvSpPr/>
      </dsp:nvSpPr>
      <dsp:spPr bwMode="white">
        <a:xfrm>
          <a:off x="5041722" y="3725049"/>
          <a:ext cx="2123977" cy="1486715"/>
        </a:xfrm>
        <a:prstGeom prst="roundRect">
          <a:avLst>
            <a:gd name="adj" fmla="val 16670"/>
          </a:avLst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/>
            <a:t>SEVEN</a:t>
          </a:r>
          <a:r>
            <a:rPr lang="en-US" dirty="0"/>
            <a:t> </a:t>
          </a:r>
          <a:r>
            <a:rPr lang="en-US" b="1" dirty="0"/>
            <a:t>SEGMENT</a:t>
          </a:r>
          <a:r>
            <a:rPr lang="en-US" dirty="0"/>
            <a:t> </a:t>
          </a:r>
          <a:endParaRPr lang="en-US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/>
            <a:t>DISPLAY</a:t>
          </a:r>
        </a:p>
      </dsp:txBody>
      <dsp:txXfrm>
        <a:off x="5041722" y="3725049"/>
        <a:ext cx="2123977" cy="1486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421375-A249-4C48-8E2D-7075E52F1D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75827C-DF86-4924-A893-684E061A003D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924" y="0"/>
            <a:ext cx="11260137" cy="2171700"/>
          </a:xfrm>
        </p:spPr>
        <p:txBody>
          <a:bodyPr>
            <a:noAutofit/>
          </a:bodyPr>
          <a:lstStyle/>
          <a:p>
            <a:r>
              <a:rPr lang="en-IN" sz="7200" b="1" dirty="0">
                <a:latin typeface="IGES 1003" panose="020B7200000000000000" pitchFamily="34" charset="0"/>
              </a:rPr>
              <a:t>MORSE CODE GENERATOR</a:t>
            </a:r>
            <a:endParaRPr lang="en-IN" sz="7200" b="1" dirty="0">
              <a:latin typeface="IGES 1003" panose="020B7200000000000000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0475" y="2914649"/>
            <a:ext cx="8116886" cy="3586163"/>
          </a:xfrm>
        </p:spPr>
        <p:txBody>
          <a:bodyPr>
            <a:noAutofit/>
          </a:bodyPr>
          <a:lstStyle/>
          <a:p>
            <a:pPr algn="ctr"/>
            <a:r>
              <a:rPr lang="en-IN" sz="2400" b="1" dirty="0">
                <a:latin typeface="BankGothic Lt BT" panose="020B0607020203060204" pitchFamily="34" charset="0"/>
              </a:rPr>
              <a:t>A COLLABORATED EFFORT OF</a:t>
            </a:r>
            <a:endParaRPr lang="en-IN" sz="2400" b="1" dirty="0">
              <a:latin typeface="BankGothic Lt BT" panose="020B0607020203060204" pitchFamily="34" charset="0"/>
            </a:endParaRPr>
          </a:p>
          <a:p>
            <a:pPr algn="ctr"/>
            <a:endParaRPr lang="en-IN" sz="2000" b="1" dirty="0">
              <a:latin typeface="BankGothic Lt BT" panose="020B0607020203060204" pitchFamily="34" charset="0"/>
            </a:endParaRPr>
          </a:p>
          <a:p>
            <a:pPr algn="l"/>
            <a:r>
              <a:rPr lang="en-IN" sz="2400" b="1" dirty="0">
                <a:latin typeface="BankGothic Lt BT" panose="020B0607020203060204" pitchFamily="34" charset="0"/>
              </a:rPr>
              <a:t>SATWIK KAMATH            		    1ms21ec098</a:t>
            </a:r>
            <a:endParaRPr lang="en-IN" sz="2400" b="1" dirty="0">
              <a:latin typeface="BankGothic Lt BT" panose="020B0607020203060204" pitchFamily="34" charset="0"/>
            </a:endParaRPr>
          </a:p>
          <a:p>
            <a:pPr algn="l"/>
            <a:r>
              <a:rPr lang="en-IN" sz="2400" b="1" dirty="0">
                <a:latin typeface="BankGothic Lt BT" panose="020B0607020203060204" pitchFamily="34" charset="0"/>
              </a:rPr>
              <a:t>Shreesha T P               	    1ms21ec102</a:t>
            </a:r>
            <a:endParaRPr lang="en-IN" sz="2400" b="1" dirty="0">
              <a:latin typeface="BankGothic Lt BT" panose="020B0607020203060204" pitchFamily="34" charset="0"/>
            </a:endParaRPr>
          </a:p>
          <a:p>
            <a:pPr algn="l"/>
            <a:r>
              <a:rPr lang="en-IN" sz="2400" b="1" dirty="0">
                <a:latin typeface="BankGothic Lt BT" panose="020B0607020203060204" pitchFamily="34" charset="0"/>
              </a:rPr>
              <a:t>Shreeya r                      	    1ms21ec103</a:t>
            </a:r>
            <a:endParaRPr lang="en-IN" sz="2400" b="1" dirty="0">
              <a:latin typeface="BankGothic Lt BT" panose="020B0607020203060204" pitchFamily="34" charset="0"/>
            </a:endParaRPr>
          </a:p>
          <a:p>
            <a:pPr algn="l"/>
            <a:r>
              <a:rPr lang="en-IN" sz="2400" b="1" dirty="0">
                <a:latin typeface="BankGothic Lt BT" panose="020B0607020203060204" pitchFamily="34" charset="0"/>
              </a:rPr>
              <a:t>Shreya p Manchala  		    1ms21ec105</a:t>
            </a:r>
            <a:endParaRPr lang="en-IN" sz="2400" b="1" dirty="0">
              <a:latin typeface="BankGothic Lt BT" panose="020B0607020203060204" pitchFamily="34" charset="0"/>
            </a:endParaRPr>
          </a:p>
          <a:p>
            <a:pPr algn="ctr"/>
            <a:r>
              <a:rPr lang="en-IN" sz="2400" b="1" dirty="0">
                <a:latin typeface="BankGothic Lt BT" panose="020B0607020203060204" pitchFamily="34" charset="0"/>
              </a:rPr>
              <a:t>3</a:t>
            </a:r>
            <a:r>
              <a:rPr lang="en-IN" sz="2400" b="1" baseline="30000" dirty="0">
                <a:latin typeface="BankGothic Lt BT" panose="020B0607020203060204" pitchFamily="34" charset="0"/>
              </a:rPr>
              <a:t>RD</a:t>
            </a:r>
            <a:r>
              <a:rPr lang="en-IN" sz="2400" b="1" dirty="0">
                <a:latin typeface="BankGothic Lt BT" panose="020B0607020203060204" pitchFamily="34" charset="0"/>
              </a:rPr>
              <a:t> SEMESTER ECE, SECTION ‘C’</a:t>
            </a:r>
            <a:endParaRPr lang="en-IN" sz="2400" b="1" dirty="0">
              <a:latin typeface="BankGothic Lt BT" panose="020B060702020306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688" y="123825"/>
            <a:ext cx="5915024" cy="145626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IGES 1003" panose="020B7200000000000000" pitchFamily="34" charset="0"/>
              </a:rPr>
              <a:t>STAGE 1</a:t>
            </a:r>
            <a:endParaRPr lang="en-US" sz="6000" b="1" dirty="0">
              <a:latin typeface="IGES 1003" panose="020B7200000000000000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581" y="1580092"/>
            <a:ext cx="10208419" cy="19203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The user selects a number from 0 to 9 through the App.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This data is transferred to the 10 to 4 PRIORITY ENCODER using an Arduino Nano and Bluetooth module(HC 05)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C:\Users\Admin\Pictures\Screenshots\HC-05-Bluetooth-Module-Pinou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81" y="3500438"/>
            <a:ext cx="4273511" cy="25364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Pictures\Screenshots\Arduino-Nano-Board-Lay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61" y="3500438"/>
            <a:ext cx="4454264" cy="25364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413" y="309563"/>
            <a:ext cx="10131425" cy="129063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IGES 1003" panose="020B7200000000000000" pitchFamily="34" charset="0"/>
              </a:rPr>
              <a:t>STAGE 2</a:t>
            </a:r>
            <a:endParaRPr lang="en-US" sz="6000" b="1" dirty="0">
              <a:latin typeface="IGES 1003" panose="020B7200000000000000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771383"/>
            <a:ext cx="10958513" cy="20573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The 10X4 Priority encoder converts decimal input into binary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Not gates are used to complement  the output (active low encoder)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2050" name="Picture 2" descr="C:\Users\Admin\Pictures\Screenshots\Screenshot (1)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5" y="3297487"/>
            <a:ext cx="4970461" cy="3127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9" y="3297488"/>
            <a:ext cx="5157663" cy="3127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4" y="595312"/>
            <a:ext cx="12144373" cy="819151"/>
          </a:xfrm>
        </p:spPr>
        <p:txBody>
          <a:bodyPr>
            <a:noAutofit/>
          </a:bodyPr>
          <a:lstStyle/>
          <a:p>
            <a:pPr algn="ctr"/>
            <a:r>
              <a:rPr lang="en-IN" sz="5400" b="1" dirty="0">
                <a:latin typeface="IGES 1003" panose="020B7200000000000000" pitchFamily="34" charset="0"/>
              </a:rPr>
              <a:t>TRUTH TABLE OF Decimal to binary encoder</a:t>
            </a:r>
            <a:endParaRPr lang="en-IN" sz="5400" b="1" dirty="0">
              <a:latin typeface="IGES 1003" panose="020B7200000000000000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0314" y="1904205"/>
            <a:ext cx="9644062" cy="4522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09" y="323850"/>
            <a:ext cx="12111391" cy="1456267"/>
          </a:xfrm>
        </p:spPr>
        <p:txBody>
          <a:bodyPr>
            <a:noAutofit/>
          </a:bodyPr>
          <a:lstStyle/>
          <a:p>
            <a:pPr algn="ctr"/>
            <a:r>
              <a:rPr lang="en-IN" sz="6000" b="1" dirty="0">
                <a:latin typeface="IGES 1003" panose="020B7200000000000000" pitchFamily="34" charset="0"/>
              </a:rPr>
              <a:t>PIN  DETAILS AND BLOCK DIAGRAMS</a:t>
            </a:r>
            <a:endParaRPr lang="en-IN" sz="6000" b="1" dirty="0">
              <a:latin typeface="IGES 1003" panose="020B7200000000000000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114" y="2197421"/>
            <a:ext cx="4757738" cy="4044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16" y="2197421"/>
            <a:ext cx="4485847" cy="4044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52426"/>
            <a:ext cx="10131425" cy="106203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IGES 1003" panose="020B7200000000000000" pitchFamily="34" charset="0"/>
              </a:rPr>
              <a:t>STAGE 3</a:t>
            </a:r>
            <a:endParaRPr lang="en-US" sz="6000" b="1" dirty="0">
              <a:latin typeface="IGES 1003" panose="020B7200000000000000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00226"/>
            <a:ext cx="7306684" cy="42719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The binary number is the input to the 4X16 DECODER 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The LEDS glow indicating the resulting Morse code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The LED ON indicates DOT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THE LED OFF indicates DASH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For example , the output for number 1 would be 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pPr marL="114300" indent="0">
              <a:buNone/>
            </a:pPr>
            <a:r>
              <a:rPr lang="en-US" sz="2400" b="1" dirty="0">
                <a:latin typeface="BankGothic Lt BT" panose="020B0607020203060204" pitchFamily="34" charset="0"/>
              </a:rPr>
              <a:t>   00 111 , i.e. Dot Dot Dash Dash Dash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80484" b="49146"/>
          <a:stretch>
            <a:fillRect/>
          </a:stretch>
        </p:blipFill>
        <p:spPr>
          <a:xfrm>
            <a:off x="8536095" y="2002630"/>
            <a:ext cx="1291552" cy="166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10817226" y="2603897"/>
            <a:ext cx="510707" cy="45839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80596" t="47002"/>
          <a:stretch>
            <a:fillRect/>
          </a:stretch>
        </p:blipFill>
        <p:spPr>
          <a:xfrm>
            <a:off x="8536095" y="4257672"/>
            <a:ext cx="1291552" cy="166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0586804" y="4926803"/>
            <a:ext cx="971550" cy="32861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/>
          <p:cNvSpPr/>
          <p:nvPr/>
        </p:nvSpPr>
        <p:spPr>
          <a:xfrm>
            <a:off x="2857500" y="1619256"/>
            <a:ext cx="1843298" cy="391000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IC  74154</a:t>
            </a:r>
            <a:endParaRPr lang="en-US" sz="2400" b="1" dirty="0"/>
          </a:p>
          <a:p>
            <a:pPr algn="ctr"/>
            <a:r>
              <a:rPr lang="en-US" sz="2400" b="1" dirty="0"/>
              <a:t>(4X16) </a:t>
            </a:r>
            <a:endParaRPr lang="en-US" sz="2400" b="1" dirty="0"/>
          </a:p>
        </p:txBody>
      </p:sp>
      <p:sp>
        <p:nvSpPr>
          <p:cNvPr id="135" name="Flowchart: Delay 134"/>
          <p:cNvSpPr/>
          <p:nvPr/>
        </p:nvSpPr>
        <p:spPr>
          <a:xfrm>
            <a:off x="7581900" y="1092783"/>
            <a:ext cx="762000" cy="762000"/>
          </a:xfrm>
          <a:prstGeom prst="flowChartDe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Delay 140"/>
          <p:cNvSpPr/>
          <p:nvPr/>
        </p:nvSpPr>
        <p:spPr>
          <a:xfrm>
            <a:off x="7581900" y="2076456"/>
            <a:ext cx="762000" cy="762000"/>
          </a:xfrm>
          <a:prstGeom prst="flowChartDe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Delay 141"/>
          <p:cNvSpPr/>
          <p:nvPr/>
        </p:nvSpPr>
        <p:spPr>
          <a:xfrm>
            <a:off x="7962900" y="3299120"/>
            <a:ext cx="762000" cy="762000"/>
          </a:xfrm>
          <a:prstGeom prst="flowChartDe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Delay 143"/>
          <p:cNvSpPr/>
          <p:nvPr/>
        </p:nvSpPr>
        <p:spPr>
          <a:xfrm>
            <a:off x="8039100" y="4362456"/>
            <a:ext cx="762000" cy="762000"/>
          </a:xfrm>
          <a:prstGeom prst="flowChartDe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Delay 145"/>
          <p:cNvSpPr/>
          <p:nvPr/>
        </p:nvSpPr>
        <p:spPr>
          <a:xfrm>
            <a:off x="8039100" y="5886456"/>
            <a:ext cx="762000" cy="762000"/>
          </a:xfrm>
          <a:prstGeom prst="flowChartDe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4686300" y="2437791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4686300" y="26098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4686300" y="27622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4686300" y="29146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4686300" y="30670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686300" y="32194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4686300" y="3371856"/>
            <a:ext cx="1676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4686300" y="3524256"/>
            <a:ext cx="182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4686300" y="3676656"/>
            <a:ext cx="1981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686300" y="3829056"/>
            <a:ext cx="2095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686300" y="3981456"/>
            <a:ext cx="2209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686300" y="41338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700798" y="4286256"/>
            <a:ext cx="19667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686300" y="4438656"/>
            <a:ext cx="2209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4686300" y="4591056"/>
            <a:ext cx="2362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4686300" y="4743456"/>
            <a:ext cx="259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048500" y="1162056"/>
            <a:ext cx="53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6515100" y="1314456"/>
            <a:ext cx="1066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endCxn id="135" idx="1"/>
          </p:cNvCxnSpPr>
          <p:nvPr/>
        </p:nvCxnSpPr>
        <p:spPr>
          <a:xfrm>
            <a:off x="6667500" y="1466857"/>
            <a:ext cx="914400" cy="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6781800" y="1619256"/>
            <a:ext cx="80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6896100" y="17716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6362700" y="2152656"/>
            <a:ext cx="1184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6515100" y="2305056"/>
            <a:ext cx="1066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6667500" y="2457456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6781800" y="2609856"/>
            <a:ext cx="80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7200900" y="2758148"/>
            <a:ext cx="389659" cy="41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515100" y="3524256"/>
            <a:ext cx="1447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6362700" y="3371856"/>
            <a:ext cx="16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6667500" y="3676657"/>
            <a:ext cx="1295400" cy="10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7505700" y="3828783"/>
            <a:ext cx="457200" cy="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7218218" y="3981456"/>
            <a:ext cx="744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7048500" y="4591056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7471064" y="4438656"/>
            <a:ext cx="568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6362701" y="5048256"/>
            <a:ext cx="1697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515100" y="4895856"/>
            <a:ext cx="14824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6362700" y="5962656"/>
            <a:ext cx="1672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6667501" y="6115056"/>
            <a:ext cx="1392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896101" y="6267456"/>
            <a:ext cx="11256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7048501" y="6419856"/>
            <a:ext cx="9732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7239001" y="6572256"/>
            <a:ext cx="7827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6362700" y="11620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6362700" y="1162056"/>
            <a:ext cx="0" cy="480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6515100" y="1314456"/>
            <a:ext cx="0" cy="3581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6667500" y="1473784"/>
            <a:ext cx="0" cy="2202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781800" y="1619256"/>
            <a:ext cx="0" cy="22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6896100" y="1771656"/>
            <a:ext cx="0" cy="22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7221683" y="2762256"/>
            <a:ext cx="34635" cy="381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048500" y="3829056"/>
            <a:ext cx="45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7048500" y="3829056"/>
            <a:ext cx="0" cy="2590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6896100" y="4438656"/>
            <a:ext cx="0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>
            <a:off x="6667500" y="4286256"/>
            <a:ext cx="0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896100" y="4438656"/>
            <a:ext cx="562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Flowchart: Connector 308"/>
          <p:cNvSpPr/>
          <p:nvPr/>
        </p:nvSpPr>
        <p:spPr>
          <a:xfrm>
            <a:off x="8343900" y="1331775"/>
            <a:ext cx="114300" cy="142009"/>
          </a:xfrm>
          <a:prstGeom prst="flowChartConnector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lowchart: Connector 309"/>
          <p:cNvSpPr/>
          <p:nvPr/>
        </p:nvSpPr>
        <p:spPr>
          <a:xfrm>
            <a:off x="8343900" y="2391648"/>
            <a:ext cx="114300" cy="142009"/>
          </a:xfrm>
          <a:prstGeom prst="flowChartConnector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lowchart: Connector 311"/>
          <p:cNvSpPr/>
          <p:nvPr/>
        </p:nvSpPr>
        <p:spPr>
          <a:xfrm>
            <a:off x="8724900" y="3534648"/>
            <a:ext cx="114300" cy="142009"/>
          </a:xfrm>
          <a:prstGeom prst="flowChartConnector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lowchart: Connector 312"/>
          <p:cNvSpPr/>
          <p:nvPr/>
        </p:nvSpPr>
        <p:spPr>
          <a:xfrm>
            <a:off x="8801100" y="4677648"/>
            <a:ext cx="114300" cy="142009"/>
          </a:xfrm>
          <a:prstGeom prst="flowChartConnector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lowchart: Connector 313"/>
          <p:cNvSpPr/>
          <p:nvPr/>
        </p:nvSpPr>
        <p:spPr>
          <a:xfrm>
            <a:off x="8801100" y="6201648"/>
            <a:ext cx="114300" cy="142009"/>
          </a:xfrm>
          <a:prstGeom prst="flowChartConnector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/>
          <p:cNvCxnSpPr>
            <a:stCxn id="309" idx="6"/>
          </p:cNvCxnSpPr>
          <p:nvPr/>
        </p:nvCxnSpPr>
        <p:spPr>
          <a:xfrm flipV="1">
            <a:off x="8458200" y="1402779"/>
            <a:ext cx="9525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V="1">
            <a:off x="8458200" y="2462652"/>
            <a:ext cx="9525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V="1">
            <a:off x="8846128" y="3605653"/>
            <a:ext cx="7550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8877300" y="4757312"/>
            <a:ext cx="637341" cy="8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>
            <a:off x="8915400" y="6265725"/>
            <a:ext cx="599241" cy="1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>
            <a:off x="2133600" y="23050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2133600" y="27622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2133600" y="37528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>
            <a:off x="2171700" y="42100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/>
          <p:cNvSpPr txBox="1"/>
          <p:nvPr/>
        </p:nvSpPr>
        <p:spPr>
          <a:xfrm>
            <a:off x="1609003" y="2068459"/>
            <a:ext cx="34015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  <a:endParaRPr lang="en-US" sz="2000" b="1" dirty="0"/>
          </a:p>
        </p:txBody>
      </p:sp>
      <p:cxnSp>
        <p:nvCxnSpPr>
          <p:cNvPr id="327" name="Straight Connector 326"/>
          <p:cNvCxnSpPr/>
          <p:nvPr/>
        </p:nvCxnSpPr>
        <p:spPr>
          <a:xfrm>
            <a:off x="2133600" y="32956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1599876" y="2511212"/>
            <a:ext cx="32893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  <a:endParaRPr lang="en-US" sz="2000" b="1" dirty="0"/>
          </a:p>
        </p:txBody>
      </p:sp>
      <p:sp>
        <p:nvSpPr>
          <p:cNvPr id="329" name="TextBox 328"/>
          <p:cNvSpPr txBox="1"/>
          <p:nvPr/>
        </p:nvSpPr>
        <p:spPr>
          <a:xfrm>
            <a:off x="1629162" y="3020573"/>
            <a:ext cx="30229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  <a:endParaRPr lang="en-US" sz="2000" b="1" dirty="0"/>
          </a:p>
        </p:txBody>
      </p:sp>
      <p:sp>
        <p:nvSpPr>
          <p:cNvPr id="330" name="TextBox 329"/>
          <p:cNvSpPr txBox="1"/>
          <p:nvPr/>
        </p:nvSpPr>
        <p:spPr>
          <a:xfrm>
            <a:off x="1599385" y="3568190"/>
            <a:ext cx="3465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D</a:t>
            </a:r>
            <a:endParaRPr lang="en-US" sz="2000" b="1" dirty="0"/>
          </a:p>
        </p:txBody>
      </p:sp>
      <p:sp>
        <p:nvSpPr>
          <p:cNvPr id="331" name="TextBox 330"/>
          <p:cNvSpPr txBox="1"/>
          <p:nvPr/>
        </p:nvSpPr>
        <p:spPr>
          <a:xfrm>
            <a:off x="1550692" y="4069324"/>
            <a:ext cx="47481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EN</a:t>
            </a:r>
            <a:endParaRPr lang="en-US" sz="2000" b="1" dirty="0"/>
          </a:p>
        </p:txBody>
      </p:sp>
      <p:sp>
        <p:nvSpPr>
          <p:cNvPr id="334" name="TextBox 333"/>
          <p:cNvSpPr txBox="1"/>
          <p:nvPr/>
        </p:nvSpPr>
        <p:spPr>
          <a:xfrm>
            <a:off x="9514641" y="1162056"/>
            <a:ext cx="8835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LED 1</a:t>
            </a:r>
            <a:endParaRPr lang="en-US" sz="2400" b="1" dirty="0"/>
          </a:p>
        </p:txBody>
      </p:sp>
      <p:sp>
        <p:nvSpPr>
          <p:cNvPr id="335" name="TextBox 334"/>
          <p:cNvSpPr txBox="1"/>
          <p:nvPr/>
        </p:nvSpPr>
        <p:spPr>
          <a:xfrm>
            <a:off x="9568389" y="2322558"/>
            <a:ext cx="8835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LED 2</a:t>
            </a:r>
            <a:endParaRPr lang="en-US" sz="2400" b="1" dirty="0"/>
          </a:p>
        </p:txBody>
      </p:sp>
      <p:sp>
        <p:nvSpPr>
          <p:cNvPr id="336" name="TextBox 335"/>
          <p:cNvSpPr txBox="1"/>
          <p:nvPr/>
        </p:nvSpPr>
        <p:spPr>
          <a:xfrm>
            <a:off x="9665321" y="3390451"/>
            <a:ext cx="8146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LED3</a:t>
            </a:r>
            <a:endParaRPr lang="en-US" sz="2400" b="1" dirty="0"/>
          </a:p>
        </p:txBody>
      </p:sp>
      <p:sp>
        <p:nvSpPr>
          <p:cNvPr id="340" name="TextBox 339"/>
          <p:cNvSpPr txBox="1"/>
          <p:nvPr/>
        </p:nvSpPr>
        <p:spPr>
          <a:xfrm>
            <a:off x="9689175" y="4562194"/>
            <a:ext cx="8146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LED4</a:t>
            </a:r>
            <a:endParaRPr lang="en-US" sz="2400" b="1" dirty="0"/>
          </a:p>
        </p:txBody>
      </p:sp>
      <p:sp>
        <p:nvSpPr>
          <p:cNvPr id="341" name="TextBox 340"/>
          <p:cNvSpPr txBox="1"/>
          <p:nvPr/>
        </p:nvSpPr>
        <p:spPr>
          <a:xfrm>
            <a:off x="9688654" y="6115056"/>
            <a:ext cx="8835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LED 5</a:t>
            </a:r>
            <a:endParaRPr lang="en-US" sz="2400" b="1" dirty="0"/>
          </a:p>
        </p:txBody>
      </p:sp>
      <p:sp>
        <p:nvSpPr>
          <p:cNvPr id="342" name="TextBox 341"/>
          <p:cNvSpPr txBox="1"/>
          <p:nvPr/>
        </p:nvSpPr>
        <p:spPr>
          <a:xfrm>
            <a:off x="8460511" y="1586990"/>
            <a:ext cx="120904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IC 74</a:t>
            </a:r>
            <a:r>
              <a:rPr lang="en-IN" altLang="en-US" dirty="0"/>
              <a:t>LS30A</a:t>
            </a:r>
            <a:endParaRPr lang="en-US" dirty="0"/>
          </a:p>
        </p:txBody>
      </p:sp>
      <p:sp>
        <p:nvSpPr>
          <p:cNvPr id="346" name="TextBox 345"/>
          <p:cNvSpPr txBox="1"/>
          <p:nvPr/>
        </p:nvSpPr>
        <p:spPr>
          <a:xfrm>
            <a:off x="1866900" y="101806"/>
            <a:ext cx="822959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IGES 1003" panose="020B7200000000000000" pitchFamily="34" charset="0"/>
              </a:rPr>
              <a:t>MORSE  CODE  DESIGN</a:t>
            </a:r>
            <a:endParaRPr lang="en-US" sz="6000" b="1" dirty="0">
              <a:latin typeface="IGES 1003" panose="020B7200000000000000" pitchFamily="34" charset="0"/>
            </a:endParaRPr>
          </a:p>
        </p:txBody>
      </p:sp>
      <p:cxnSp>
        <p:nvCxnSpPr>
          <p:cNvPr id="348" name="Straight Connector 347"/>
          <p:cNvCxnSpPr/>
          <p:nvPr/>
        </p:nvCxnSpPr>
        <p:spPr>
          <a:xfrm>
            <a:off x="2159508" y="4667256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567723" y="4592972"/>
            <a:ext cx="47481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EN</a:t>
            </a:r>
            <a:endParaRPr lang="en-US" sz="2000" b="1" dirty="0"/>
          </a:p>
        </p:txBody>
      </p:sp>
      <p:cxnSp>
        <p:nvCxnSpPr>
          <p:cNvPr id="351" name="Straight Connector 350"/>
          <p:cNvCxnSpPr>
            <a:stCxn id="144" idx="1"/>
          </p:cNvCxnSpPr>
          <p:nvPr/>
        </p:nvCxnSpPr>
        <p:spPr>
          <a:xfrm flipH="1">
            <a:off x="7277100" y="4743456"/>
            <a:ext cx="7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6" y="0"/>
            <a:ext cx="11887200" cy="1456267"/>
          </a:xfrm>
        </p:spPr>
        <p:txBody>
          <a:bodyPr>
            <a:noAutofit/>
          </a:bodyPr>
          <a:lstStyle/>
          <a:p>
            <a:r>
              <a:rPr lang="en-IN" sz="6000" b="1" dirty="0">
                <a:latin typeface="IGES 1003" panose="020B7200000000000000" pitchFamily="34" charset="0"/>
              </a:rPr>
              <a:t>TRUTH TABLE OF THE DECODER</a:t>
            </a:r>
            <a:endParaRPr lang="en-IN" sz="6000" b="1" dirty="0">
              <a:latin typeface="IGES 1003" panose="020B7200000000000000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14450" y="1270533"/>
          <a:ext cx="9701216" cy="51285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1093"/>
                <a:gridCol w="1095769"/>
                <a:gridCol w="1241873"/>
                <a:gridCol w="1241871"/>
                <a:gridCol w="993498"/>
                <a:gridCol w="993498"/>
                <a:gridCol w="993498"/>
                <a:gridCol w="993498"/>
                <a:gridCol w="876618"/>
              </a:tblGrid>
              <a:tr h="533838">
                <a:tc gridSpan="4"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Binary</a:t>
                      </a:r>
                      <a:r>
                        <a:rPr lang="en-IN" sz="2800" baseline="0" dirty="0"/>
                        <a:t> Inputs</a:t>
                      </a:r>
                      <a:endParaRPr lang="en-IN" sz="2800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Morse</a:t>
                      </a:r>
                      <a:r>
                        <a:rPr lang="en-IN" sz="2800" baseline="0" dirty="0"/>
                        <a:t> Outputs</a:t>
                      </a:r>
                      <a:endParaRPr lang="en-IN" sz="2800" b="1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48447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</a:t>
                      </a:r>
                      <a:r>
                        <a:rPr lang="en-IN" sz="1800" dirty="0"/>
                        <a:t>3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</a:t>
                      </a:r>
                      <a:r>
                        <a:rPr lang="en-IN" sz="1800" dirty="0"/>
                        <a:t>2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</a:t>
                      </a:r>
                      <a:r>
                        <a:rPr lang="en-IN" sz="1800" dirty="0"/>
                        <a:t>1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</a:t>
                      </a:r>
                      <a:r>
                        <a:rPr lang="en-IN" sz="1800" dirty="0"/>
                        <a:t>0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L</a:t>
                      </a:r>
                      <a:r>
                        <a:rPr lang="en-IN" sz="1800" dirty="0"/>
                        <a:t>5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L</a:t>
                      </a:r>
                      <a:r>
                        <a:rPr lang="en-IN" sz="1800" dirty="0"/>
                        <a:t>4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L</a:t>
                      </a:r>
                      <a:r>
                        <a:rPr lang="en-IN" sz="1800" dirty="0"/>
                        <a:t>3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L</a:t>
                      </a:r>
                      <a:r>
                        <a:rPr lang="en-IN" sz="1800" dirty="0"/>
                        <a:t>2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L</a:t>
                      </a:r>
                      <a:r>
                        <a:rPr lang="en-IN" sz="1800" dirty="0"/>
                        <a:t>1</a:t>
                      </a:r>
                      <a:endParaRPr lang="en-IN" sz="2000" b="1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</a:tr>
              <a:tr h="40765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65" y="173566"/>
            <a:ext cx="6958012" cy="99906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atin typeface="IGES 1003" panose="020B7200000000000000" pitchFamily="34" charset="0"/>
              </a:rPr>
              <a:t>STAGE 4</a:t>
            </a:r>
            <a:endParaRPr lang="en-US" sz="6000" b="1" dirty="0">
              <a:latin typeface="IGES 1003" panose="020B7200000000000000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871" y="1016000"/>
            <a:ext cx="9605529" cy="25103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The output from the encoder is fed into the BCD to seven segment  integrated circuit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nkGothic Lt BT" panose="020B0607020203060204" pitchFamily="34" charset="0"/>
              </a:rPr>
              <a:t>The  result is obtained on the seven segment display</a:t>
            </a:r>
            <a:endParaRPr lang="en-US" sz="2400" b="1" dirty="0">
              <a:latin typeface="BankGothic Lt BT" panose="020B0607020203060204" pitchFamily="34" charset="0"/>
            </a:endParaRPr>
          </a:p>
          <a:p>
            <a:endParaRPr lang="en-US" sz="2400" b="1" dirty="0"/>
          </a:p>
        </p:txBody>
      </p:sp>
      <p:pic>
        <p:nvPicPr>
          <p:cNvPr id="2050" name="Picture 2" descr="C:\Users\Admin\Pictures\Screenshots\Screenshot (11)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r="8109"/>
          <a:stretch>
            <a:fillRect/>
          </a:stretch>
        </p:blipFill>
        <p:spPr bwMode="auto">
          <a:xfrm>
            <a:off x="2887266" y="2976562"/>
            <a:ext cx="5728494" cy="3352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514" y="309563"/>
            <a:ext cx="6486524" cy="1143001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IGES 1003" panose="020B7200000000000000" pitchFamily="34" charset="0"/>
              </a:rPr>
              <a:t>Few  snippets </a:t>
            </a:r>
            <a:endParaRPr lang="en-US" sz="6000" b="1" dirty="0">
              <a:latin typeface="IGES 1003" panose="020B7200000000000000" pitchFamily="34" charset="0"/>
            </a:endParaRPr>
          </a:p>
        </p:txBody>
      </p:sp>
      <p:pic>
        <p:nvPicPr>
          <p:cNvPr id="3076" name="Picture 4" descr="C:\Users\Admin\Pictures\Screenshots\IMG_20230122_101021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4" y="1801784"/>
            <a:ext cx="4286251" cy="4013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35962">
            <a:off x="6875348" y="1895067"/>
            <a:ext cx="4121944" cy="4103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754" y="785813"/>
            <a:ext cx="8980011" cy="52167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5262"/>
            <a:ext cx="10131425" cy="1456267"/>
          </a:xfrm>
        </p:spPr>
        <p:txBody>
          <a:bodyPr>
            <a:normAutofit/>
          </a:bodyPr>
          <a:lstStyle/>
          <a:p>
            <a:r>
              <a:rPr lang="en-IN" sz="6000" b="1" dirty="0">
                <a:latin typeface="IGES 1003" panose="020B7200000000000000" pitchFamily="34" charset="0"/>
              </a:rPr>
              <a:t>What is Morse code?</a:t>
            </a:r>
            <a:endParaRPr lang="en-IN" sz="6000" b="1" dirty="0">
              <a:latin typeface="IGES 1003" panose="020B7200000000000000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928812"/>
            <a:ext cx="6667500" cy="511492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600" b="1" dirty="0">
                <a:latin typeface="BankGothic Lt BT" panose="020B0607020203060204" pitchFamily="34" charset="0"/>
              </a:rPr>
              <a:t>Morse code </a:t>
            </a:r>
            <a:r>
              <a:rPr lang="en-IN" sz="2600" dirty="0">
                <a:latin typeface="BankGothic Lt BT" panose="020B0607020203060204" pitchFamily="34" charset="0"/>
              </a:rPr>
              <a:t>refers to a method of communication that uses a series of </a:t>
            </a:r>
            <a:r>
              <a:rPr lang="en-IN" sz="2600" b="1" dirty="0">
                <a:latin typeface="BankGothic Lt BT" panose="020B0607020203060204" pitchFamily="34" charset="0"/>
              </a:rPr>
              <a:t>dots</a:t>
            </a:r>
            <a:r>
              <a:rPr lang="en-IN" sz="2600" dirty="0">
                <a:latin typeface="BankGothic Lt BT" panose="020B0607020203060204" pitchFamily="34" charset="0"/>
              </a:rPr>
              <a:t> and </a:t>
            </a:r>
            <a:r>
              <a:rPr lang="en-IN" sz="2600" b="1" dirty="0">
                <a:latin typeface="BankGothic Lt BT" panose="020B0607020203060204" pitchFamily="34" charset="0"/>
              </a:rPr>
              <a:t>dashes</a:t>
            </a:r>
            <a:r>
              <a:rPr lang="en-IN" sz="2600" dirty="0">
                <a:latin typeface="BankGothic Lt BT" panose="020B0607020203060204" pitchFamily="34" charset="0"/>
              </a:rPr>
              <a:t> to relay information.</a:t>
            </a:r>
            <a:endParaRPr lang="en-IN" sz="2600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>
                <a:latin typeface="BankGothic Lt BT" panose="020B0607020203060204" pitchFamily="34" charset="0"/>
              </a:rPr>
              <a:t>Here, dots and dashes are arranged in a series of specific patterns. Each pattern represents a letter of the alphabet or number.</a:t>
            </a:r>
            <a:endParaRPr lang="en-IN" sz="2600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>
                <a:latin typeface="BankGothic Lt BT" panose="020B0607020203060204" pitchFamily="34" charset="0"/>
              </a:rPr>
              <a:t>Morse code is named after </a:t>
            </a:r>
            <a:r>
              <a:rPr lang="en-IN" sz="2600" dirty="0">
                <a:solidFill>
                  <a:srgbClr val="FFFF00"/>
                </a:solidFill>
                <a:latin typeface="BankGothic Lt BT" panose="020B0607020203060204" pitchFamily="34" charset="0"/>
              </a:rPr>
              <a:t>Samuel Morse</a:t>
            </a:r>
            <a:r>
              <a:rPr lang="en-IN" sz="2600" dirty="0">
                <a:latin typeface="BankGothic Lt BT" panose="020B0607020203060204" pitchFamily="34" charset="0"/>
              </a:rPr>
              <a:t>, one of the inventors of the telegraph.</a:t>
            </a:r>
            <a:endParaRPr lang="en-IN" sz="2600" dirty="0">
              <a:latin typeface="BankGothic Lt BT" panose="020B0607020203060204" pitchFamily="34" charset="0"/>
            </a:endParaRPr>
          </a:p>
          <a:p>
            <a:pPr marL="0" indent="0">
              <a:buNone/>
            </a:pPr>
            <a:br>
              <a:rPr lang="en-IN" sz="2400" dirty="0"/>
            </a:br>
            <a:endParaRPr lang="en-IN" sz="2400" dirty="0">
              <a:latin typeface="BankGothic Lt BT" panose="020B0607020203060204" pitchFamily="34" charset="0"/>
            </a:endParaRPr>
          </a:p>
          <a:p>
            <a:endParaRPr lang="en-IN" sz="2400" dirty="0">
              <a:latin typeface="BankGothic Lt BT" panose="020B0607020203060204" pitchFamily="3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1"/>
          <a:srcRect r="12520"/>
          <a:stretch>
            <a:fillRect/>
          </a:stretch>
        </p:blipFill>
        <p:spPr>
          <a:xfrm>
            <a:off x="7509669" y="1928812"/>
            <a:ext cx="3606006" cy="4137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632" y="223837"/>
            <a:ext cx="9535318" cy="1262063"/>
          </a:xfrm>
        </p:spPr>
        <p:txBody>
          <a:bodyPr>
            <a:noAutofit/>
          </a:bodyPr>
          <a:lstStyle/>
          <a:p>
            <a:r>
              <a:rPr lang="en-IN" sz="6000" b="1" dirty="0">
                <a:latin typeface="IGES 1003" panose="020B7200000000000000" pitchFamily="34" charset="0"/>
              </a:rPr>
              <a:t>WHERE  is  this  USED??</a:t>
            </a:r>
            <a:endParaRPr lang="en-IN" sz="6000" b="1" dirty="0">
              <a:latin typeface="IGES 1003" panose="020B7200000000000000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90" y="2286000"/>
            <a:ext cx="6015035" cy="302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latin typeface="BankGothic Lt BT" panose="020B0607020203060204" pitchFamily="34" charset="0"/>
              </a:rPr>
              <a:t>It is mainly used by radio operators to communicate with each other and also used to distinguish from </a:t>
            </a:r>
            <a:r>
              <a:rPr lang="en-IN" sz="2400" b="1" dirty="0">
                <a:solidFill>
                  <a:srgbClr val="FFFF00"/>
                </a:solidFill>
                <a:latin typeface="BankGothic Lt BT" panose="020B0607020203060204" pitchFamily="34" charset="0"/>
              </a:rPr>
              <a:t>spark transmission</a:t>
            </a:r>
            <a:r>
              <a:rPr lang="en-IN" sz="2400" b="1" dirty="0">
                <a:latin typeface="BankGothic Lt BT" panose="020B0607020203060204" pitchFamily="34" charset="0"/>
              </a:rPr>
              <a:t> from radio transmission.</a:t>
            </a:r>
            <a:endParaRPr lang="en-IN" sz="2400" b="1" dirty="0">
              <a:latin typeface="BankGothic Lt BT" panose="020B060702020306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015" y="1578114"/>
            <a:ext cx="663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>
                <a:latin typeface="BankGothic Lt BT" panose="020B0607020203060204" pitchFamily="34" charset="0"/>
              </a:rPr>
              <a:t>Radio communication</a:t>
            </a:r>
            <a:endParaRPr lang="en-IN" sz="3600" dirty="0">
              <a:latin typeface="BankGothic Lt BT" panose="020B060702020306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3675" y="2473822"/>
            <a:ext cx="4749324" cy="3561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394" y="466726"/>
            <a:ext cx="10131425" cy="91916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dirty="0">
                <a:latin typeface="BankGothic Lt BT" panose="020B0607020203060204" pitchFamily="34" charset="0"/>
              </a:rPr>
              <a:t>In defence…</a:t>
            </a:r>
            <a:endParaRPr lang="en-IN" b="1" dirty="0">
              <a:latin typeface="BankGothic Lt BT" panose="020B060702020306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9" y="1543050"/>
            <a:ext cx="6200774" cy="51435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400" b="1" dirty="0">
                <a:latin typeface="BankGothic Lt BT" panose="020B0607020203060204" pitchFamily="34" charset="0"/>
              </a:rPr>
              <a:t>The military first used Morse code during the </a:t>
            </a:r>
            <a:r>
              <a:rPr lang="en-IN" sz="2400" b="1" dirty="0">
                <a:solidFill>
                  <a:srgbClr val="FFFF00"/>
                </a:solidFill>
                <a:latin typeface="BankGothic Lt BT" panose="020B0607020203060204" pitchFamily="34" charset="0"/>
              </a:rPr>
              <a:t>Crimean War. </a:t>
            </a:r>
            <a:r>
              <a:rPr lang="en-IN" sz="2400" b="1" dirty="0">
                <a:latin typeface="BankGothic Lt BT" panose="020B0607020203060204" pitchFamily="34" charset="0"/>
              </a:rPr>
              <a:t>Both the Union and Confederate armies heavily relied on Morse code during the Civil War. </a:t>
            </a:r>
            <a:endParaRPr lang="en-IN" sz="2400" b="1" dirty="0">
              <a:latin typeface="BankGothic Lt BT" panose="020B060702020306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BankGothic Lt BT" panose="020B0607020203060204" pitchFamily="34" charset="0"/>
              </a:rPr>
              <a:t>It is still used heavily by the </a:t>
            </a:r>
            <a:r>
              <a:rPr lang="en-IN" sz="2400" b="1" dirty="0">
                <a:solidFill>
                  <a:srgbClr val="FFFF00"/>
                </a:solidFill>
                <a:latin typeface="BankGothic Lt BT" panose="020B0607020203060204" pitchFamily="34" charset="0"/>
              </a:rPr>
              <a:t>Navy</a:t>
            </a:r>
            <a:r>
              <a:rPr lang="en-IN" sz="2400" b="1" dirty="0">
                <a:latin typeface="BankGothic Lt BT" panose="020B0607020203060204" pitchFamily="34" charset="0"/>
              </a:rPr>
              <a:t> to communicate between ships with lights because it is </a:t>
            </a:r>
            <a:r>
              <a:rPr lang="en-IN" sz="2400" b="1" dirty="0">
                <a:solidFill>
                  <a:srgbClr val="FFFF00"/>
                </a:solidFill>
                <a:latin typeface="BankGothic Lt BT" panose="020B0607020203060204" pitchFamily="34" charset="0"/>
              </a:rPr>
              <a:t>jam-proof</a:t>
            </a:r>
            <a:r>
              <a:rPr lang="en-IN" sz="2400" b="1" dirty="0">
                <a:latin typeface="BankGothic Lt BT" panose="020B0607020203060204" pitchFamily="34" charset="0"/>
              </a:rPr>
              <a:t>, works under a variety of weather conditions, can work over several miles of distance</a:t>
            </a:r>
            <a:r>
              <a:rPr lang="en-IN" sz="2200" b="1" dirty="0">
                <a:latin typeface="BankGothic Lt BT" panose="020B0607020203060204" pitchFamily="34" charset="0"/>
              </a:rPr>
              <a:t> </a:t>
            </a:r>
            <a:endParaRPr lang="en-IN" sz="2200" b="1" dirty="0">
              <a:latin typeface="BankGothic Lt BT" panose="020B0607020203060204" pitchFamily="34" charset="0"/>
            </a:endParaRPr>
          </a:p>
          <a:p>
            <a:pPr algn="just"/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43712" y="2113493"/>
            <a:ext cx="4886977" cy="3644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4" y="571500"/>
            <a:ext cx="9644062" cy="1008592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4000" b="1" dirty="0">
                <a:latin typeface="BankGothic Lt BT" panose="020B0607020203060204" pitchFamily="34" charset="0"/>
              </a:rPr>
              <a:t>It’s a fun brain teaser!!</a:t>
            </a:r>
            <a:endParaRPr lang="en-IN" sz="4000" b="1" dirty="0">
              <a:latin typeface="BankGothic Lt BT" panose="020B060702020306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1514" y="1780117"/>
            <a:ext cx="5300661" cy="4620683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latin typeface="BankGothic Lt BT" panose="020B0607020203060204" pitchFamily="34" charset="0"/>
              </a:rPr>
              <a:t>Survey said that Learning Morse Code alters </a:t>
            </a:r>
            <a:r>
              <a:rPr lang="en-IN" sz="2400" b="1" dirty="0">
                <a:solidFill>
                  <a:srgbClr val="FFFF00"/>
                </a:solidFill>
                <a:latin typeface="BankGothic Lt BT" panose="020B0607020203060204" pitchFamily="34" charset="0"/>
              </a:rPr>
              <a:t>Microstructural Properties </a:t>
            </a:r>
            <a:r>
              <a:rPr lang="en-IN" sz="2400" b="1" dirty="0">
                <a:latin typeface="BankGothic Lt BT" panose="020B0607020203060204" pitchFamily="34" charset="0"/>
              </a:rPr>
              <a:t>in the brain and increases </a:t>
            </a:r>
            <a:r>
              <a:rPr lang="en-IN" sz="2400" b="1" dirty="0">
                <a:solidFill>
                  <a:srgbClr val="FFFF00"/>
                </a:solidFill>
                <a:latin typeface="BankGothic Lt BT" panose="020B0607020203060204" pitchFamily="34" charset="0"/>
              </a:rPr>
              <a:t>neuroplasticity</a:t>
            </a:r>
            <a:r>
              <a:rPr lang="en-IN" sz="2400" b="1" dirty="0">
                <a:latin typeface="BankGothic Lt BT" panose="020B0607020203060204" pitchFamily="34" charset="0"/>
              </a:rPr>
              <a:t>, which is the brain's ability to reorganize itself by forming new neural connections throughout life.</a:t>
            </a:r>
            <a:endParaRPr lang="en-IN" sz="2400" b="1" dirty="0">
              <a:latin typeface="BankGothic Lt BT" panose="020B0607020203060204" pitchFamily="34" charset="0"/>
            </a:endParaRPr>
          </a:p>
          <a:p>
            <a:endParaRPr lang="en-IN" dirty="0">
              <a:latin typeface="BankGothic Lt BT" panose="020B060702020306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52369" y="2370557"/>
            <a:ext cx="5349082" cy="3439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3125" y="1514475"/>
            <a:ext cx="8115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latin typeface="BankGothic Lt BT" panose="020B0607020203060204" pitchFamily="34" charset="0"/>
              </a:rPr>
              <a:t>Thank You</a:t>
            </a:r>
            <a:endParaRPr lang="en-IN" sz="9600" dirty="0">
              <a:latin typeface="BankGothic Lt BT" panose="020B060702020306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0225" y="3255585"/>
            <a:ext cx="9258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dirty="0"/>
              <a:t>- .... .- -. -.-       -.-- --- ..-</a:t>
            </a:r>
            <a:endParaRPr lang="en-IN" sz="7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>
                <a:latin typeface="IGES 1003" panose="020B7200000000000000" pitchFamily="34" charset="0"/>
              </a:rPr>
              <a:t>Why morse code??</a:t>
            </a:r>
            <a:endParaRPr lang="en-IN" sz="6000" b="1" dirty="0">
              <a:latin typeface="IGES 1003" panose="020B7200000000000000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785939"/>
            <a:ext cx="5429248" cy="4500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BankGothic Lt BT" panose="020B0607020203060204" pitchFamily="34" charset="0"/>
              </a:rPr>
              <a:t>Morse code is an efficient way to communicate about emergency situations </a:t>
            </a:r>
            <a:endParaRPr lang="en-IN" sz="2400" dirty="0">
              <a:latin typeface="BankGothic Lt BT" panose="020B0607020203060204" pitchFamily="34" charset="0"/>
            </a:endParaRPr>
          </a:p>
          <a:p>
            <a:pPr marL="0" indent="0">
              <a:buNone/>
            </a:pPr>
            <a:endParaRPr lang="en-IN" sz="2400" dirty="0">
              <a:latin typeface="BankGothic Lt BT" panose="020B060702020306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BankGothic Lt BT" panose="020B0607020203060204" pitchFamily="34" charset="0"/>
              </a:rPr>
              <a:t>you can send such messages via ham radio transmitters with little power and less bandwidth.</a:t>
            </a:r>
            <a:endParaRPr lang="en-IN" sz="2400" dirty="0">
              <a:latin typeface="BankGothic Lt BT" panose="020B0607020203060204" pitchFamily="34" charset="0"/>
            </a:endParaRPr>
          </a:p>
          <a:p>
            <a:pPr marL="0" indent="0">
              <a:buNone/>
            </a:pPr>
            <a:endParaRPr lang="en-IN" sz="2400" dirty="0">
              <a:latin typeface="BankGothic Lt BT" panose="020B060702020306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68257" y="2314575"/>
            <a:ext cx="5342936" cy="304323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6" y="238126"/>
            <a:ext cx="10472737" cy="932095"/>
          </a:xfrm>
        </p:spPr>
        <p:txBody>
          <a:bodyPr>
            <a:noAutofit/>
          </a:bodyPr>
          <a:lstStyle/>
          <a:p>
            <a:r>
              <a:rPr lang="en-IN" sz="6000" b="1" dirty="0">
                <a:latin typeface="IGES 1003" panose="020B7200000000000000" pitchFamily="34" charset="0"/>
              </a:rPr>
              <a:t>List of components used</a:t>
            </a:r>
            <a:endParaRPr lang="en-IN" sz="6000" b="1" dirty="0">
              <a:latin typeface="IGES 1003" panose="020B7200000000000000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278" y="4048604"/>
            <a:ext cx="2909888" cy="2005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844278" y="6205334"/>
            <a:ext cx="290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IC 74154 4 TO 16 </a:t>
            </a:r>
            <a:r>
              <a:rPr lang="en-IN" sz="2000" b="1" dirty="0"/>
              <a:t>DECODER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78" y="1266284"/>
            <a:ext cx="2867025" cy="2139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789622" y="3513814"/>
            <a:ext cx="32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IC 74147 10 TO 4 ENCODER</a:t>
            </a:r>
            <a:endParaRPr lang="en-IN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618" y="1287972"/>
            <a:ext cx="2802732" cy="2166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42558" y="3513814"/>
            <a:ext cx="2228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IC 7404 NOT GATE</a:t>
            </a:r>
            <a:endParaRPr lang="en-IN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8000"/>
          <a:stretch>
            <a:fillRect/>
          </a:stretch>
        </p:blipFill>
        <p:spPr>
          <a:xfrm>
            <a:off x="6855620" y="4026590"/>
            <a:ext cx="2802732" cy="2027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633822" y="6205334"/>
            <a:ext cx="344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IC 74LS30A 8-INPUT NAND </a:t>
            </a:r>
            <a:r>
              <a:rPr lang="en-IN" sz="2000" b="1" dirty="0"/>
              <a:t>GATE</a:t>
            </a:r>
            <a:endParaRPr lang="en-IN" b="1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502" y="330881"/>
            <a:ext cx="2869408" cy="2493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715813" y="2914244"/>
            <a:ext cx="198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Arduino Nano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704" y="353127"/>
            <a:ext cx="2869408" cy="2493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174704" y="2914244"/>
            <a:ext cx="299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HC 05 Bluetooth Module</a:t>
            </a:r>
            <a:endParaRPr lang="en-IN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7334"/>
          <a:stretch>
            <a:fillRect/>
          </a:stretch>
        </p:blipFill>
        <p:spPr>
          <a:xfrm>
            <a:off x="2145503" y="3450268"/>
            <a:ext cx="2869408" cy="2493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59118" y="6040978"/>
            <a:ext cx="404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IC 7447 BCD to Seven segment Decoder</a:t>
            </a:r>
            <a:endParaRPr lang="en-IN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04" y="3450268"/>
            <a:ext cx="2869408" cy="2583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281863" y="6040978"/>
            <a:ext cx="320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Seven Segment Display</a:t>
            </a:r>
            <a:endParaRPr lang="en-IN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208" y="496335"/>
            <a:ext cx="2926334" cy="2493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458529" y="3128963"/>
            <a:ext cx="238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330 Ohm Resistors</a:t>
            </a:r>
            <a:endParaRPr lang="en-IN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771" y="496335"/>
            <a:ext cx="2926334" cy="2493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639175" y="3128963"/>
            <a:ext cx="771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LEDs</a:t>
            </a:r>
            <a:endParaRPr lang="en-IN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42" y="3529073"/>
            <a:ext cx="2926334" cy="2493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57628" y="6222608"/>
            <a:ext cx="17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Breadboard</a:t>
            </a:r>
            <a:endParaRPr lang="en-IN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6667" y="417828"/>
            <a:ext cx="6815933" cy="1233488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latin typeface="IGES 1003" panose="020B7200000000000000" pitchFamily="34" charset="0"/>
              </a:rPr>
              <a:t>SOFTWARES USED</a:t>
            </a:r>
            <a:endParaRPr lang="en-IN" sz="6000" b="1" dirty="0">
              <a:latin typeface="IGES 1003" panose="020B7200000000000000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5124" y="2365486"/>
            <a:ext cx="3557587" cy="2654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556667" y="5214845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Arduino IDE</a:t>
            </a:r>
            <a:endParaRPr lang="en-IN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0742"/>
          <a:stretch>
            <a:fillRect/>
          </a:stretch>
        </p:blipFill>
        <p:spPr>
          <a:xfrm>
            <a:off x="7043966" y="2365486"/>
            <a:ext cx="3478891" cy="265450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40097" y="5214845"/>
            <a:ext cx="410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Bluetooth Serial Controller</a:t>
            </a:r>
            <a:endParaRPr lang="en-IN" sz="2400" b="1" dirty="0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6" y="123825"/>
            <a:ext cx="10131425" cy="101917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IGES 1003" panose="020B7200000000000000" pitchFamily="34" charset="0"/>
              </a:rPr>
              <a:t>WORKFLOW</a:t>
            </a:r>
            <a:endParaRPr lang="en-US" sz="6000" b="1" dirty="0">
              <a:latin typeface="IGES 1003" panose="020B7200000000000000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798638"/>
          <a:ext cx="8229600" cy="437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" name="Diagram 2"/>
          <p:cNvGraphicFramePr/>
          <p:nvPr/>
        </p:nvGraphicFramePr>
        <p:xfrm>
          <a:off x="2543176" y="1143000"/>
          <a:ext cx="7543800" cy="5557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413" y="185739"/>
            <a:ext cx="10131425" cy="1004888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atin typeface="IGES 1003" panose="020B7200000000000000" pitchFamily="34" charset="0"/>
              </a:rPr>
              <a:t>WORKFLOW</a:t>
            </a:r>
            <a:endParaRPr lang="en-US" sz="6000" b="1" dirty="0">
              <a:latin typeface="IGES 1003" panose="020B7200000000000000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38312" y="1200151"/>
          <a:ext cx="8620126" cy="5211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2969</Words>
  <Application>WPS Presentation</Application>
  <PresentationFormat>Widescreen</PresentationFormat>
  <Paragraphs>362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SimSun</vt:lpstr>
      <vt:lpstr>Wingdings</vt:lpstr>
      <vt:lpstr>Arial</vt:lpstr>
      <vt:lpstr>IGES 1003</vt:lpstr>
      <vt:lpstr>BankGothic Lt BT</vt:lpstr>
      <vt:lpstr>Segoe Print</vt:lpstr>
      <vt:lpstr>Microsoft YaHei</vt:lpstr>
      <vt:lpstr>Arial Unicode MS</vt:lpstr>
      <vt:lpstr>Calibri Light</vt:lpstr>
      <vt:lpstr>Calibri</vt:lpstr>
      <vt:lpstr>Celestial</vt:lpstr>
      <vt:lpstr>MORSE CODE GENERATOR</vt:lpstr>
      <vt:lpstr>What is Morse code?</vt:lpstr>
      <vt:lpstr>Why morse code??</vt:lpstr>
      <vt:lpstr>List of components used</vt:lpstr>
      <vt:lpstr>PowerPoint 演示文稿</vt:lpstr>
      <vt:lpstr>PowerPoint 演示文稿</vt:lpstr>
      <vt:lpstr>SOFTWARES USED</vt:lpstr>
      <vt:lpstr>WORKFLOW</vt:lpstr>
      <vt:lpstr>WORKFLOW</vt:lpstr>
      <vt:lpstr>STAGE 1</vt:lpstr>
      <vt:lpstr>STAGE 2</vt:lpstr>
      <vt:lpstr>TRUTH TABLE OF Decimal to binary encoder</vt:lpstr>
      <vt:lpstr>PIN  DETAILS AND BLOCK DIAGRAMS</vt:lpstr>
      <vt:lpstr>STAGE 3</vt:lpstr>
      <vt:lpstr>PowerPoint 演示文稿</vt:lpstr>
      <vt:lpstr>TRUTH TABLE OF THE DECODER</vt:lpstr>
      <vt:lpstr>STAGE 4</vt:lpstr>
      <vt:lpstr>Few  snippets </vt:lpstr>
      <vt:lpstr>PowerPoint 演示文稿</vt:lpstr>
      <vt:lpstr>WHERE  is  this  USED??</vt:lpstr>
      <vt:lpstr>In defence…</vt:lpstr>
      <vt:lpstr>It’s a fun brain teaser!!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MORSE CODE GENERATOR</dc:title>
  <dc:creator>Manchala phaniraju</dc:creator>
  <cp:lastModifiedBy>Satwik Kamath</cp:lastModifiedBy>
  <cp:revision>58</cp:revision>
  <dcterms:created xsi:type="dcterms:W3CDTF">2023-01-21T07:15:00Z</dcterms:created>
  <dcterms:modified xsi:type="dcterms:W3CDTF">2024-03-25T07:53:04Z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5B8E7193D0A948D8AC01C259217346F5_12</vt:lpwstr>
  </property>
  <property fmtid="{D5CDD505-2E9C-101B-9397-08002B2CF9AE}" pid="3" name="KSOProductBuildVer">
    <vt:lpwstr>1033-12.2.0.13489</vt:lpwstr>
  </property>
</Properties>
</file>